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2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8"/>
  </p:notesMasterIdLst>
  <p:sldIdLst>
    <p:sldId id="279" r:id="rId3"/>
    <p:sldId id="264" r:id="rId4"/>
    <p:sldId id="280" r:id="rId5"/>
    <p:sldId id="260" r:id="rId6"/>
    <p:sldId id="273" r:id="rId7"/>
    <p:sldId id="272" r:id="rId8"/>
    <p:sldId id="276" r:id="rId9"/>
    <p:sldId id="277" r:id="rId10"/>
    <p:sldId id="275" r:id="rId11"/>
    <p:sldId id="278" r:id="rId12"/>
    <p:sldId id="266" r:id="rId13"/>
    <p:sldId id="274" r:id="rId14"/>
    <p:sldId id="267" r:id="rId15"/>
    <p:sldId id="281" r:id="rId16"/>
    <p:sldId id="282" r:id="rId17"/>
    <p:sldId id="284" r:id="rId18"/>
    <p:sldId id="289" r:id="rId19"/>
    <p:sldId id="285" r:id="rId20"/>
    <p:sldId id="269" r:id="rId21"/>
    <p:sldId id="286" r:id="rId22"/>
    <p:sldId id="287" r:id="rId23"/>
    <p:sldId id="270" r:id="rId24"/>
    <p:sldId id="288" r:id="rId25"/>
    <p:sldId id="290" r:id="rId26"/>
    <p:sldId id="263" r:id="rId27"/>
  </p:sldIdLst>
  <p:sldSz cx="9144000" cy="6858000" type="screen4x3"/>
  <p:notesSz cx="6858000" cy="9144000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66"/>
    <a:srgbClr val="FF5050"/>
    <a:srgbClr val="FFCCFF"/>
    <a:srgbClr val="CCCCFF"/>
    <a:srgbClr val="FFFF99"/>
    <a:srgbClr val="FF9933"/>
    <a:srgbClr val="3366FF"/>
    <a:srgbClr val="0066FF"/>
    <a:srgbClr val="FF6600"/>
    <a:srgbClr val="FFFF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588" autoAdjust="0"/>
    <p:restoredTop sz="94624" autoAdjust="0"/>
  </p:normalViewPr>
  <p:slideViewPr>
    <p:cSldViewPr>
      <p:cViewPr varScale="1">
        <p:scale>
          <a:sx n="65" d="100"/>
          <a:sy n="65" d="100"/>
        </p:scale>
        <p:origin x="-1452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47996233-BC05-464E-A510-A31B951E2B55}" type="datetimeFigureOut">
              <a:rPr lang="uk-UA"/>
              <a:pPr>
                <a:defRPr/>
              </a:pPr>
              <a:t>26.03.2025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uk-UA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uk-UA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619824E2-3997-4F93-A571-0DFE4B0F2B33}" type="slidenum">
              <a:rPr lang="uk-UA"/>
              <a:pPr/>
              <a:t>‹#›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uk-UA" altLang="ru-RU" smtClean="0"/>
          </a:p>
        </p:txBody>
      </p:sp>
      <p:sp>
        <p:nvSpPr>
          <p:cNvPr id="1434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3BC9980F-3C61-4825-B6B6-1D89569D562F}" type="slidenum">
              <a:rPr lang="uk-UA" altLang="ru-RU"/>
              <a:pPr/>
              <a:t>19</a:t>
            </a:fld>
            <a:endParaRPr lang="uk-UA" alt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uk-UA" altLang="ru-RU" smtClean="0"/>
          </a:p>
        </p:txBody>
      </p:sp>
      <p:sp>
        <p:nvSpPr>
          <p:cNvPr id="1434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3BC9980F-3C61-4825-B6B6-1D89569D562F}" type="slidenum">
              <a:rPr lang="uk-UA" altLang="ru-RU"/>
              <a:pPr/>
              <a:t>20</a:t>
            </a:fld>
            <a:endParaRPr lang="uk-UA" alt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uk-UA" altLang="ru-RU" smtClean="0"/>
          </a:p>
        </p:txBody>
      </p:sp>
      <p:sp>
        <p:nvSpPr>
          <p:cNvPr id="1434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3BC9980F-3C61-4825-B6B6-1D89569D562F}" type="slidenum">
              <a:rPr lang="uk-UA" altLang="ru-RU"/>
              <a:pPr/>
              <a:t>21</a:t>
            </a:fld>
            <a:endParaRPr lang="uk-UA" alt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CC06E0-1079-44DE-A9BD-07B0B3D6B623}" type="datetimeFigureOut">
              <a:rPr lang="ru-RU"/>
              <a:pPr>
                <a:defRPr/>
              </a:pPr>
              <a:t>26.03.2025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0C62618-7A8F-4C21-9B9A-ED4E33C5021B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281855-04C2-4D07-8C59-5D0C2015C680}" type="datetimeFigureOut">
              <a:rPr lang="ru-RU"/>
              <a:pPr>
                <a:defRPr/>
              </a:pPr>
              <a:t>26.03.2025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84D615-97F2-4555-933C-B9D1B58D3837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CF87BA-B828-4664-9D79-328D192EE9B0}" type="datetimeFigureOut">
              <a:rPr lang="ru-RU"/>
              <a:pPr>
                <a:defRPr/>
              </a:pPr>
              <a:t>26.03.2025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1B8CFA-5106-4CD2-95B0-DE41CA4DC7E1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26.03.2025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26.03.2025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26.03.2025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26.03.2025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26.03.2025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5DA655-ABF6-48AE-81ED-0C75C3A90883}" type="datetimeFigureOut">
              <a:rPr lang="ru-RU"/>
              <a:pPr>
                <a:defRPr/>
              </a:pPr>
              <a:t>26.03.2025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BC11F7-07CF-46FD-8CB0-36378719D255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26.03.2025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7FA849-1C21-4906-9C0A-4FCD409164A7}" type="datetimeFigureOut">
              <a:rPr lang="ru-RU"/>
              <a:pPr>
                <a:defRPr/>
              </a:pPr>
              <a:t>26.03.2025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FE4604-DD9C-43C8-AC7B-185017389656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FA19E4-92EB-4364-9C96-091826D276D3}" type="datetimeFigureOut">
              <a:rPr lang="ru-RU"/>
              <a:pPr>
                <a:defRPr/>
              </a:pPr>
              <a:t>26.03.2025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6A5159-8107-42E2-900C-A51AC776B9B9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6B65D3-97F2-45E5-B73A-AFEB9B71D439}" type="datetimeFigureOut">
              <a:rPr lang="ru-RU"/>
              <a:pPr>
                <a:defRPr/>
              </a:pPr>
              <a:t>26.03.2025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0031EC0-9C60-441D-A646-007603D1AFAF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AC49A4-E731-4E72-8F51-E88788BA5A51}" type="datetimeFigureOut">
              <a:rPr lang="ru-RU"/>
              <a:pPr>
                <a:defRPr/>
              </a:pPr>
              <a:t>26.03.2025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43C3741-40D2-4CC2-9C10-3BA0132750F4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980143-44C0-40E9-8448-CEFF0C5536E5}" type="datetimeFigureOut">
              <a:rPr lang="ru-RU"/>
              <a:pPr>
                <a:defRPr/>
              </a:pPr>
              <a:t>26.03.2025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F36887-F771-430D-9ABD-FFC09D34D5F6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78FD2C-8C77-4F23-85AD-ABFD09F3FD96}" type="datetimeFigureOut">
              <a:rPr lang="ru-RU"/>
              <a:pPr>
                <a:defRPr/>
              </a:pPr>
              <a:t>26.03.2025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600DC2B-DA88-4F72-8AAE-8D13B8FD5664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1CF5FE-AC48-46CC-B41E-2F440E5CD1E6}" type="datetimeFigureOut">
              <a:rPr lang="ru-RU"/>
              <a:pPr>
                <a:defRPr/>
              </a:pPr>
              <a:t>26.03.2025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817001-7B92-4642-8D30-4FEECFEF3A7E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33A84E0-0F3D-45F9-86A0-07E52F7CBAA6}" type="datetimeFigureOut">
              <a:rPr lang="ru-RU"/>
              <a:pPr>
                <a:defRPr/>
              </a:pPr>
              <a:t>26.03.2025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8E085898-73CE-46B1-93A6-CCE425CDE923}" type="slidenum">
              <a:rPr lang="ru-RU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26.03.2025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share/p/15a9U5KDav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hyperlink" Target="https://certs.prometheus.org.ua/cert/dbdcfa5abd534c62ba6d97c90a27b85b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hyperlink" Target="https://certs.prometheus.org.ua/cert/913b62b7bd074a08a9e81426f5fbd761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31640" y="332656"/>
            <a:ext cx="6624736" cy="5449214"/>
          </a:xfrm>
          <a:solidFill>
            <a:schemeClr val="bg1">
              <a:lumMod val="95000"/>
            </a:schemeClr>
          </a:solidFill>
          <a:ln w="76200">
            <a:solidFill>
              <a:srgbClr val="FFCC00"/>
            </a:solidFill>
          </a:ln>
        </p:spPr>
        <p:txBody>
          <a:bodyPr>
            <a:normAutofit/>
          </a:bodyPr>
          <a:lstStyle/>
          <a:p>
            <a:r>
              <a:rPr lang="uk-UA" sz="5400" b="1" i="1" dirty="0" smtClean="0">
                <a:solidFill>
                  <a:srgbClr val="00000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Портфоліо </a:t>
            </a:r>
            <a:r>
              <a:rPr lang="uk-UA" sz="5400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lang="uk-UA" sz="5400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lang="uk-UA" sz="36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викладача </a:t>
            </a:r>
            <a:r>
              <a:rPr lang="uk-UA" sz="36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спецдисциплін</a:t>
            </a:r>
            <a:r>
              <a:rPr lang="uk-UA" sz="36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36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36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ВСП “</a:t>
            </a:r>
            <a:r>
              <a:rPr lang="uk-UA" sz="36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Любешівський</a:t>
            </a:r>
            <a:r>
              <a:rPr lang="uk-UA" sz="36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ТФК ЛНТУ”</a:t>
            </a:r>
            <a:br>
              <a:rPr lang="uk-UA" sz="36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uk-UA" sz="3600" b="1" i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uk-UA" sz="36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uk-UA" sz="3600" b="1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Остапук</a:t>
            </a:r>
            <a:r>
              <a:rPr lang="uk-UA" sz="36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Нелі </a:t>
            </a:r>
          </a:p>
          <a:p>
            <a:pPr algn="l"/>
            <a:r>
              <a:rPr lang="uk-UA" sz="36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Григорівни</a:t>
            </a:r>
            <a:endParaRPr lang="uk-UA" sz="36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Содержимое 3"/>
          <p:cNvPicPr>
            <a:picLocks noGrp="1"/>
          </p:cNvPicPr>
          <p:nvPr>
            <p:ph idx="1"/>
          </p:nvPr>
        </p:nvPicPr>
        <p:blipFill>
          <a:blip r:embed="rId3"/>
          <a:srcRect l="79616" t="29292" r="5670" b="47076"/>
          <a:stretch>
            <a:fillRect/>
          </a:stretch>
        </p:blipFill>
        <p:spPr bwMode="auto">
          <a:xfrm>
            <a:off x="5364088" y="2693664"/>
            <a:ext cx="2436078" cy="2785944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Заголовок 1"/>
          <p:cNvSpPr>
            <a:spLocks noGrp="1"/>
          </p:cNvSpPr>
          <p:nvPr>
            <p:ph type="ctrTitle"/>
          </p:nvPr>
        </p:nvSpPr>
        <p:spPr>
          <a:xfrm>
            <a:off x="928662" y="357166"/>
            <a:ext cx="7358114" cy="857256"/>
          </a:xfrm>
          <a:solidFill>
            <a:srgbClr val="FFFFFF"/>
          </a:solidFill>
        </p:spPr>
        <p:txBody>
          <a:bodyPr/>
          <a:lstStyle/>
          <a:p>
            <a:pPr eaLnBrk="1" hangingPunct="1"/>
            <a:r>
              <a:rPr lang="uk-UA" altLang="ru-RU" sz="4000" b="1" i="1" dirty="0" smtClean="0">
                <a:latin typeface="Times New Roman" pitchFamily="18" charset="0"/>
                <a:cs typeface="Times New Roman" pitchFamily="18" charset="0"/>
              </a:rPr>
              <a:t>1.2. </a:t>
            </a:r>
            <a:r>
              <a:rPr lang="uk-UA" sz="4000" b="1" i="1" dirty="0" smtClean="0">
                <a:latin typeface="Times New Roman" pitchFamily="18" charset="0"/>
                <a:cs typeface="Times New Roman" pitchFamily="18" charset="0"/>
              </a:rPr>
              <a:t>Олімпіади, конкурси</a:t>
            </a:r>
            <a:endParaRPr lang="uk-UA" altLang="ru-RU" sz="40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714348" y="1357298"/>
            <a:ext cx="7858180" cy="2071702"/>
          </a:xfrm>
          <a:solidFill>
            <a:srgbClr val="FFFF99"/>
          </a:solidFill>
          <a:ln w="28575">
            <a:solidFill>
              <a:schemeClr val="accent6">
                <a:lumMod val="75000"/>
              </a:schemeClr>
            </a:solidFill>
          </a:ln>
        </p:spPr>
        <p:txBody>
          <a:bodyPr/>
          <a:lstStyle/>
          <a:p>
            <a:pPr indent="354013" algn="l"/>
            <a:r>
              <a:rPr lang="uk-UA" sz="1800" b="1" dirty="0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У березні 2025 року посіла I місце у Національному (Всеукраїнському відкритому) конкурсі педагогічної майстерності в номінації "Навчальний посібник</a:t>
            </a:r>
            <a:r>
              <a:rPr lang="uk-UA" sz="1800" dirty="0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", </a:t>
            </a:r>
            <a:r>
              <a:rPr lang="uk-UA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приставивши роботу "Основи охорони праці": навчальний посібник для здобувачів освіти освітньо-професійного ступеня фаховий молодший бакалавр, галузь знань 19 "Архітектура та будівництво, спеціальність 192 "Будівництво та цивільна інженерія" ОПП "Опорядження будівель і споруд та будівельний дизайн" денної форми навчання.</a:t>
            </a:r>
          </a:p>
          <a:p>
            <a:endParaRPr lang="uk-UA" sz="1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8" name="Picture 3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000100" y="3786190"/>
            <a:ext cx="3729068" cy="2786082"/>
          </a:xfrm>
        </p:spPr>
      </p:pic>
      <p:pic>
        <p:nvPicPr>
          <p:cNvPr id="1126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86446" y="3643314"/>
            <a:ext cx="2500304" cy="30226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Заголовок 1"/>
          <p:cNvSpPr>
            <a:spLocks noGrp="1"/>
          </p:cNvSpPr>
          <p:nvPr>
            <p:ph type="ctrTitle"/>
          </p:nvPr>
        </p:nvSpPr>
        <p:spPr>
          <a:xfrm>
            <a:off x="685800" y="404813"/>
            <a:ext cx="7772400" cy="1295400"/>
          </a:xfrm>
          <a:solidFill>
            <a:srgbClr val="FFFFFF"/>
          </a:solidFill>
        </p:spPr>
        <p:txBody>
          <a:bodyPr/>
          <a:lstStyle/>
          <a:p>
            <a:pPr eaLnBrk="1" hangingPunct="1"/>
            <a:r>
              <a:rPr lang="uk-UA" altLang="ru-RU" sz="3600" b="1" i="1" dirty="0" smtClean="0">
                <a:latin typeface="Times New Roman" pitchFamily="18" charset="0"/>
                <a:cs typeface="Times New Roman" pitchFamily="18" charset="0"/>
              </a:rPr>
              <a:t>1.3. </a:t>
            </a:r>
            <a:r>
              <a:rPr lang="uk-UA" altLang="ru-RU" sz="3600" b="1" i="1" dirty="0" smtClean="0">
                <a:latin typeface="Times New Roman" pitchFamily="18" charset="0"/>
                <a:cs typeface="Times New Roman" pitchFamily="18" charset="0"/>
              </a:rPr>
              <a:t>Відкриті заняття, тренінги</a:t>
            </a:r>
            <a:endParaRPr lang="uk-UA" altLang="ru-RU" sz="36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9751" y="1916113"/>
            <a:ext cx="3532184" cy="4537075"/>
          </a:xfrm>
          <a:solidFill>
            <a:schemeClr val="accent5">
              <a:lumMod val="20000"/>
              <a:lumOff val="80000"/>
            </a:schemeClr>
          </a:solidFill>
        </p:spPr>
        <p:txBody>
          <a:bodyPr/>
          <a:lstStyle/>
          <a:p>
            <a:pPr algn="just" eaLnBrk="1" hangingPunct="1">
              <a:lnSpc>
                <a:spcPct val="115000"/>
              </a:lnSpc>
              <a:spcAft>
                <a:spcPts val="1000"/>
              </a:spcAft>
            </a:pPr>
            <a:r>
              <a:rPr lang="uk-UA" sz="2000" dirty="0" smtClean="0">
                <a:solidFill>
                  <a:srgbClr val="000007"/>
                </a:solidFill>
                <a:latin typeface="Times New Roman" pitchFamily="18" charset="0"/>
                <a:cs typeface="Times New Roman" pitchFamily="18" charset="0"/>
              </a:rPr>
              <a:t>1. У листопаді 2022 року проведено відкрите заняття з дисципліни «Основи тваринництва» на тему: «Вівчарство. Конярство. Птахівництво»</a:t>
            </a:r>
            <a:endParaRPr lang="ru-RU" sz="2000" dirty="0" smtClean="0">
              <a:solidFill>
                <a:srgbClr val="000007"/>
              </a:solidFill>
              <a:cs typeface="Times New Roman" pitchFamily="18" charset="0"/>
            </a:endParaRPr>
          </a:p>
          <a:p>
            <a:pPr algn="just" eaLnBrk="1" hangingPunct="1">
              <a:lnSpc>
                <a:spcPct val="115000"/>
              </a:lnSpc>
              <a:spcAft>
                <a:spcPts val="1000"/>
              </a:spcAft>
            </a:pPr>
            <a:r>
              <a:rPr lang="uk-UA" sz="2000" dirty="0" smtClean="0">
                <a:solidFill>
                  <a:srgbClr val="000007"/>
                </a:solidFill>
                <a:latin typeface="Times New Roman" pitchFamily="18" charset="0"/>
                <a:cs typeface="Times New Roman" pitchFamily="18" charset="0"/>
              </a:rPr>
              <a:t>2. В листопаді 2024 року проведено відкритий урок з предмета "Охорона праці" на тему: "Вогнегасні матеріали. Пожежна техніка для захисту об'єктів"</a:t>
            </a:r>
            <a:endParaRPr lang="ru-RU" sz="2000" dirty="0" smtClean="0">
              <a:solidFill>
                <a:srgbClr val="000007"/>
              </a:solidFill>
              <a:cs typeface="Times New Roman" pitchFamily="18" charset="0"/>
            </a:endParaRPr>
          </a:p>
          <a:p>
            <a:pPr eaLnBrk="1" hangingPunct="1"/>
            <a:endParaRPr lang="ru-RU" dirty="0" smtClean="0">
              <a:solidFill>
                <a:srgbClr val="898989"/>
              </a:solidFill>
            </a:endParaRPr>
          </a:p>
        </p:txBody>
      </p:sp>
      <p:pic>
        <p:nvPicPr>
          <p:cNvPr id="9220" name="Picture 3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4414838" y="4184650"/>
            <a:ext cx="2389187" cy="2659063"/>
          </a:xfrm>
        </p:spPr>
      </p:pic>
      <p:pic>
        <p:nvPicPr>
          <p:cNvPr id="9223" name="Рисунок 1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34200" y="4237038"/>
            <a:ext cx="21463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6" name="Picture 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6314" y="1857364"/>
            <a:ext cx="3808365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Заголовок 1"/>
          <p:cNvSpPr>
            <a:spLocks noGrp="1"/>
          </p:cNvSpPr>
          <p:nvPr>
            <p:ph type="ctrTitle"/>
          </p:nvPr>
        </p:nvSpPr>
        <p:spPr>
          <a:xfrm>
            <a:off x="714348" y="285729"/>
            <a:ext cx="7643866" cy="928694"/>
          </a:xfrm>
          <a:solidFill>
            <a:srgbClr val="FFFF66"/>
          </a:solidFill>
        </p:spPr>
        <p:txBody>
          <a:bodyPr/>
          <a:lstStyle/>
          <a:p>
            <a:pPr eaLnBrk="1" hangingPunct="1"/>
            <a:r>
              <a:rPr lang="uk-UA" altLang="ru-RU" sz="3600" b="1" i="1" dirty="0" smtClean="0">
                <a:latin typeface="Times New Roman" pitchFamily="18" charset="0"/>
                <a:cs typeface="Times New Roman" pitchFamily="18" charset="0"/>
              </a:rPr>
              <a:t>1.3. </a:t>
            </a:r>
            <a:r>
              <a:rPr lang="uk-UA" altLang="ru-RU" sz="3600" b="1" i="1" dirty="0" smtClean="0">
                <a:latin typeface="Times New Roman" pitchFamily="18" charset="0"/>
                <a:cs typeface="Times New Roman" pitchFamily="18" charset="0"/>
              </a:rPr>
              <a:t>Відкриті заняття, тренінги</a:t>
            </a:r>
            <a:endParaRPr lang="uk-UA" altLang="ru-RU" sz="36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одзаголовок 9"/>
          <p:cNvSpPr>
            <a:spLocks noGrp="1"/>
          </p:cNvSpPr>
          <p:nvPr>
            <p:ph type="subTitle" idx="1"/>
          </p:nvPr>
        </p:nvSpPr>
        <p:spPr>
          <a:xfrm>
            <a:off x="285720" y="1428736"/>
            <a:ext cx="4572032" cy="2428892"/>
          </a:xfrm>
          <a:solidFill>
            <a:srgbClr val="CCFFCC"/>
          </a:solidFill>
          <a:ln>
            <a:solidFill>
              <a:schemeClr val="accent3">
                <a:lumMod val="50000"/>
              </a:schemeClr>
            </a:solidFill>
          </a:ln>
        </p:spPr>
        <p:txBody>
          <a:bodyPr/>
          <a:lstStyle/>
          <a:p>
            <a:pPr indent="365125" algn="just">
              <a:buAutoNum type="arabicPeriod"/>
            </a:pPr>
            <a:r>
              <a:rPr lang="uk-UA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 квітні 2023 року до Всесвітнього дня охорони праці разом з працівником </a:t>
            </a:r>
            <a:r>
              <a:rPr lang="uk-UA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Любешівської</a:t>
            </a:r>
            <a:r>
              <a:rPr lang="uk-UA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районної організації Товариства Червоного Хреста України Остапчук Іриною Валентинівною був проведений тренінг на тему</a:t>
            </a:r>
            <a:r>
              <a:rPr lang="uk-UA" sz="1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uk-UA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«Основні відомості про </a:t>
            </a:r>
            <a:r>
              <a:rPr lang="uk-UA" sz="1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домедичну</a:t>
            </a:r>
            <a:r>
              <a:rPr lang="uk-UA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допомогу. Виконання серцево-легеневої реанімації»</a:t>
            </a:r>
            <a:r>
              <a:rPr lang="uk-UA" sz="1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indent="365125" algn="just">
              <a:buAutoNum type="arabicPeriod"/>
            </a:pPr>
            <a:r>
              <a:rPr lang="uk-UA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 травні 2023 року проведено тренінг на тему: </a:t>
            </a:r>
            <a:r>
              <a:rPr lang="uk-UA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«Мінна небезпека»</a:t>
            </a:r>
            <a:r>
              <a:rPr lang="uk-UA" sz="1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uk-UA" sz="1600" dirty="0" smtClean="0">
              <a:solidFill>
                <a:srgbClr val="FF0000"/>
              </a:solidFill>
            </a:endParaRPr>
          </a:p>
          <a:p>
            <a:pPr algn="just"/>
            <a:r>
              <a:rPr lang="uk-UA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uk-UA" dirty="0"/>
          </a:p>
        </p:txBody>
      </p:sp>
      <p:pic>
        <p:nvPicPr>
          <p:cNvPr id="10247" name="Picture 3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 l="13195" t="19390" r="14395"/>
          <a:stretch>
            <a:fillRect/>
          </a:stretch>
        </p:blipFill>
        <p:spPr>
          <a:xfrm>
            <a:off x="2357422" y="4000504"/>
            <a:ext cx="2143140" cy="2571768"/>
          </a:xfrm>
          <a:solidFill>
            <a:srgbClr val="00B0F0"/>
          </a:solidFill>
        </p:spPr>
      </p:pic>
      <p:pic>
        <p:nvPicPr>
          <p:cNvPr id="10244" name="Рисунок 6"/>
          <p:cNvPicPr>
            <a:picLocks noChangeAspect="1" noChangeArrowheads="1"/>
          </p:cNvPicPr>
          <p:nvPr/>
        </p:nvPicPr>
        <p:blipFill>
          <a:blip r:embed="rId3"/>
          <a:srcRect r="31329" b="11947"/>
          <a:stretch>
            <a:fillRect/>
          </a:stretch>
        </p:blipFill>
        <p:spPr bwMode="auto">
          <a:xfrm>
            <a:off x="7000892" y="4071942"/>
            <a:ext cx="1928826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5" name="Рисунок 8"/>
          <p:cNvPicPr>
            <a:picLocks noChangeAspect="1" noChangeArrowheads="1"/>
          </p:cNvPicPr>
          <p:nvPr/>
        </p:nvPicPr>
        <p:blipFill>
          <a:blip r:embed="rId4"/>
          <a:srcRect t="8977" r="6902" b="12309"/>
          <a:stretch>
            <a:fillRect/>
          </a:stretch>
        </p:blipFill>
        <p:spPr bwMode="auto">
          <a:xfrm>
            <a:off x="285720" y="4000504"/>
            <a:ext cx="1928826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9" name="Picture 5"/>
          <p:cNvPicPr>
            <a:picLocks noChangeAspect="1" noChangeArrowheads="1"/>
          </p:cNvPicPr>
          <p:nvPr/>
        </p:nvPicPr>
        <p:blipFill>
          <a:blip r:embed="rId5" cstate="print"/>
          <a:srcRect l="10797" r="9597"/>
          <a:stretch>
            <a:fillRect/>
          </a:stretch>
        </p:blipFill>
        <p:spPr bwMode="auto">
          <a:xfrm>
            <a:off x="4786314" y="4071942"/>
            <a:ext cx="2000264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3" name="Рисунок 5"/>
          <p:cNvPicPr>
            <a:picLocks noChangeAspect="1" noChangeArrowheads="1"/>
          </p:cNvPicPr>
          <p:nvPr/>
        </p:nvPicPr>
        <p:blipFill>
          <a:blip r:embed="rId6"/>
          <a:srcRect t="44717" r="710"/>
          <a:stretch>
            <a:fillRect/>
          </a:stretch>
        </p:blipFill>
        <p:spPr bwMode="auto">
          <a:xfrm>
            <a:off x="5214942" y="1500174"/>
            <a:ext cx="3571900" cy="2143140"/>
          </a:xfrm>
          <a:prstGeom prst="rect">
            <a:avLst/>
          </a:prstGeom>
          <a:noFill/>
          <a:ln w="9525">
            <a:solidFill>
              <a:schemeClr val="bg2">
                <a:lumMod val="25000"/>
              </a:schemeClr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42910" y="214290"/>
            <a:ext cx="7772400" cy="1000132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uk-UA" sz="3200" b="1" dirty="0" smtClean="0">
                <a:solidFill>
                  <a:srgbClr val="C00000"/>
                </a:solidFill>
              </a:rPr>
              <a:t/>
            </a:r>
            <a:br>
              <a:rPr lang="uk-UA" sz="3200" b="1" dirty="0" smtClean="0">
                <a:solidFill>
                  <a:srgbClr val="C00000"/>
                </a:solidFill>
              </a:rPr>
            </a:br>
            <a:r>
              <a:rPr lang="uk-UA" sz="3200" b="1" dirty="0" smtClean="0">
                <a:solidFill>
                  <a:srgbClr val="C00000"/>
                </a:solidFill>
              </a:rPr>
              <a:t/>
            </a:r>
            <a:br>
              <a:rPr lang="uk-UA" sz="3200" b="1" dirty="0" smtClean="0">
                <a:solidFill>
                  <a:srgbClr val="C00000"/>
                </a:solidFill>
              </a:rPr>
            </a:br>
            <a:r>
              <a:rPr lang="uk-UA" sz="4000" b="1" i="1" dirty="0" smtClean="0">
                <a:latin typeface="Times New Roman" pitchFamily="18" charset="0"/>
                <a:cs typeface="Times New Roman" pitchFamily="18" charset="0"/>
              </a:rPr>
              <a:t> 1.4. Участь у методичних секціях</a:t>
            </a:r>
            <a:r>
              <a:rPr lang="uk-UA" sz="3600" dirty="0" smtClean="0"/>
              <a:t/>
            </a:r>
            <a:br>
              <a:rPr lang="uk-UA" sz="3600" dirty="0" smtClean="0"/>
            </a:br>
            <a:r>
              <a:rPr lang="uk-UA" sz="3200" dirty="0" smtClean="0"/>
              <a:t/>
            </a:r>
            <a:br>
              <a:rPr lang="uk-UA" sz="3200" dirty="0" smtClean="0"/>
            </a:br>
            <a:endParaRPr lang="uk-UA" sz="3200" dirty="0">
              <a:solidFill>
                <a:srgbClr val="C00000"/>
              </a:solidFill>
            </a:endParaRPr>
          </a:p>
        </p:txBody>
      </p:sp>
      <p:sp>
        <p:nvSpPr>
          <p:cNvPr id="12291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28596" y="1357298"/>
            <a:ext cx="5000660" cy="3357586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/>
          <a:p>
            <a:pPr indent="265113" algn="just"/>
            <a:r>
              <a:rPr lang="uk-UA" altLang="ru-RU" sz="1400" b="1" i="1" dirty="0" smtClean="0">
                <a:solidFill>
                  <a:schemeClr val="tx1"/>
                </a:solidFill>
              </a:rPr>
              <a:t> </a:t>
            </a:r>
            <a:r>
              <a:rPr lang="uk-UA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1. 31 жовтня 2023 року участь у засіданні секції викладачів предмета «Охорона праці» та інженерів з охорони праці закладів професійної (професійно-технічної) освіти регіону, яка відбулась на базі НМЦ ПТО у Волинській області в очному режимі.</a:t>
            </a:r>
          </a:p>
          <a:p>
            <a:pPr indent="265113" algn="just"/>
            <a:endParaRPr lang="uk-UA" sz="16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265113" algn="just"/>
            <a:r>
              <a:rPr lang="uk-UA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2. 30 жовтня 2024 року взяла участь у засіданні обласної методичної секції педагогічних працівників з професій агропромислового комплексу та сільськогосподарського виробництва, де виступила з доповіддю на тему: </a:t>
            </a:r>
            <a:r>
              <a:rPr lang="uk-UA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«Використання цифрових освітніх ресурсів при вивченні </a:t>
            </a:r>
            <a:r>
              <a:rPr lang="uk-UA" sz="1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спецпредметів</a:t>
            </a:r>
            <a:r>
              <a:rPr lang="uk-UA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та їх ефективне розміщення на освітніх платформах» </a:t>
            </a:r>
            <a:endParaRPr lang="uk-UA" sz="1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F:\Конспект лекцій\23 А-Ф Основи тваринництва\фото з секції 2024р.2.jpg"/>
          <p:cNvPicPr/>
          <p:nvPr/>
        </p:nvPicPr>
        <p:blipFill>
          <a:blip r:embed="rId2"/>
          <a:srcRect l="6824" r="7349"/>
          <a:stretch>
            <a:fillRect/>
          </a:stretch>
        </p:blipFill>
        <p:spPr bwMode="auto">
          <a:xfrm>
            <a:off x="5786446" y="1571612"/>
            <a:ext cx="2995614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F:\Конспект лекцій\23 А-Ф Основи тваринництва\фото з секції 2024року.jpg"/>
          <p:cNvPicPr/>
          <p:nvPr/>
        </p:nvPicPr>
        <p:blipFill>
          <a:blip r:embed="rId3"/>
          <a:srcRect l="645"/>
          <a:stretch>
            <a:fillRect/>
          </a:stretch>
        </p:blipFill>
        <p:spPr bwMode="auto">
          <a:xfrm>
            <a:off x="5572132" y="4286256"/>
            <a:ext cx="3286148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5" name="Picture 7" descr="D:\Системна папка\Documents\зображення_viber_2022-03-23_20-53-43-31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3108" y="4881570"/>
            <a:ext cx="2071670" cy="197643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42910" y="214290"/>
            <a:ext cx="7772400" cy="1857388"/>
          </a:xfrm>
          <a:solidFill>
            <a:schemeClr val="bg1"/>
          </a:solidFill>
        </p:spPr>
        <p:txBody>
          <a:bodyPr rtlCol="0">
            <a:normAutofit fontScale="90000"/>
          </a:bodyPr>
          <a:lstStyle/>
          <a:p>
            <a:r>
              <a:rPr lang="uk-UA" sz="3200" b="1" dirty="0" smtClean="0">
                <a:solidFill>
                  <a:srgbClr val="C00000"/>
                </a:solidFill>
              </a:rPr>
              <a:t/>
            </a:r>
            <a:br>
              <a:rPr lang="uk-UA" sz="3200" b="1" dirty="0" smtClean="0">
                <a:solidFill>
                  <a:srgbClr val="C00000"/>
                </a:solidFill>
              </a:rPr>
            </a:br>
            <a:r>
              <a:rPr lang="uk-UA" sz="3200" b="1" dirty="0" smtClean="0">
                <a:solidFill>
                  <a:srgbClr val="C00000"/>
                </a:solidFill>
              </a:rPr>
              <a:t/>
            </a:r>
            <a:br>
              <a:rPr lang="uk-UA" sz="3200" b="1" dirty="0" smtClean="0">
                <a:solidFill>
                  <a:srgbClr val="C00000"/>
                </a:solidFill>
              </a:rPr>
            </a:br>
            <a:r>
              <a:rPr lang="uk-UA" sz="4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2. Наукова робота</a:t>
            </a:r>
            <a:r>
              <a:rPr lang="uk-UA" sz="3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2700" b="1" i="1" dirty="0" smtClean="0">
                <a:latin typeface="Times New Roman" pitchFamily="18" charset="0"/>
                <a:cs typeface="Times New Roman" pitchFamily="18" charset="0"/>
              </a:rPr>
              <a:t>2.1. Участь в наукових конференціях, семінарах-практикумах проведених на базі ВСП «</a:t>
            </a:r>
            <a:r>
              <a:rPr lang="uk-UA" sz="2700" b="1" i="1" dirty="0" err="1" smtClean="0">
                <a:latin typeface="Times New Roman" pitchFamily="18" charset="0"/>
                <a:cs typeface="Times New Roman" pitchFamily="18" charset="0"/>
              </a:rPr>
              <a:t>Любешівський</a:t>
            </a:r>
            <a:r>
              <a:rPr lang="uk-UA" sz="2700" b="1" i="1" dirty="0" smtClean="0">
                <a:latin typeface="Times New Roman" pitchFamily="18" charset="0"/>
                <a:cs typeface="Times New Roman" pitchFamily="18" charset="0"/>
              </a:rPr>
              <a:t> ТФК ЛНТУ»</a:t>
            </a:r>
            <a:r>
              <a:rPr lang="uk-UA" sz="3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3200" dirty="0" smtClean="0"/>
              <a:t/>
            </a:r>
            <a:br>
              <a:rPr lang="uk-UA" sz="3200" dirty="0" smtClean="0"/>
            </a:br>
            <a:endParaRPr lang="uk-UA" sz="3200" dirty="0">
              <a:solidFill>
                <a:srgbClr val="C00000"/>
              </a:solidFill>
            </a:endParaRPr>
          </a:p>
        </p:txBody>
      </p:sp>
      <p:sp>
        <p:nvSpPr>
          <p:cNvPr id="12291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85720" y="2143116"/>
            <a:ext cx="5286412" cy="4429156"/>
          </a:xfrm>
          <a:solidFill>
            <a:srgbClr val="FFFFFF"/>
          </a:solidFill>
        </p:spPr>
        <p:txBody>
          <a:bodyPr/>
          <a:lstStyle/>
          <a:p>
            <a:pPr indent="354013" algn="just">
              <a:lnSpc>
                <a:spcPct val="115000"/>
              </a:lnSpc>
              <a:spcAft>
                <a:spcPts val="1000"/>
              </a:spcAft>
            </a:pPr>
            <a:r>
              <a:rPr lang="uk-UA" altLang="ru-RU" sz="1400" b="1" i="1" dirty="0" smtClean="0">
                <a:solidFill>
                  <a:schemeClr val="tx1"/>
                </a:solidFill>
              </a:rPr>
              <a:t> </a:t>
            </a:r>
            <a:r>
              <a:rPr lang="uk-UA" sz="14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1. У грудні 2022 році взяла участь у семінарі-практикумі </a:t>
            </a:r>
            <a:r>
              <a:rPr lang="uk-UA" sz="1400" b="1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«Формування професійних </a:t>
            </a:r>
            <a:r>
              <a:rPr lang="uk-UA" sz="1400" b="1" dirty="0" err="1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компетентностей</a:t>
            </a:r>
            <a:r>
              <a:rPr lang="uk-UA" sz="1400" b="1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здобувачів фахової </a:t>
            </a:r>
            <a:r>
              <a:rPr lang="uk-UA" sz="1400" b="1" dirty="0" err="1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передвищої</a:t>
            </a:r>
            <a:r>
              <a:rPr lang="uk-UA" sz="1400" b="1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освіти»</a:t>
            </a:r>
            <a:r>
              <a:rPr lang="uk-UA" sz="14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, з темою доповіді </a:t>
            </a:r>
            <a:r>
              <a:rPr lang="uk-UA" sz="1400" dirty="0" err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доповіді</a:t>
            </a:r>
            <a:r>
              <a:rPr lang="uk-UA" sz="14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: </a:t>
            </a:r>
            <a:r>
              <a:rPr lang="uk-UA" sz="1400" b="1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«Роль інформаційних технологій у формуванні професійних </a:t>
            </a:r>
            <a:r>
              <a:rPr lang="uk-UA" sz="1400" b="1" dirty="0" err="1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компетентностей</a:t>
            </a:r>
            <a:r>
              <a:rPr lang="uk-UA" sz="1400" b="1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здобувачів фахової </a:t>
            </a:r>
            <a:r>
              <a:rPr lang="uk-UA" sz="1400" b="1" dirty="0" err="1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передвищої</a:t>
            </a:r>
            <a:r>
              <a:rPr lang="uk-UA" sz="1400" b="1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освіти»</a:t>
            </a:r>
            <a:endParaRPr lang="uk-UA" sz="1400" b="1" dirty="0" smtClean="0">
              <a:solidFill>
                <a:srgbClr val="FF0000"/>
              </a:solidFill>
              <a:ea typeface="Times New Roman"/>
              <a:cs typeface="Times New Roman"/>
            </a:endParaRPr>
          </a:p>
          <a:p>
            <a:pPr indent="354013" algn="just">
              <a:lnSpc>
                <a:spcPct val="115000"/>
              </a:lnSpc>
              <a:spcAft>
                <a:spcPts val="1000"/>
              </a:spcAft>
            </a:pPr>
            <a:r>
              <a:rPr lang="uk-UA" sz="14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2. У жовтні 2022р. підготувала студента спеціальності Автомобільний транспорт до студентської  науково-практичної конференції на тему: </a:t>
            </a:r>
            <a:r>
              <a:rPr lang="uk-UA" sz="1400" b="1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«Автомобільна техніка на озброєнні в збройних силах України»</a:t>
            </a:r>
            <a:r>
              <a:rPr lang="uk-UA" sz="14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. Тема доповіді: </a:t>
            </a:r>
            <a:r>
              <a:rPr lang="uk-UA" sz="1400" b="1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«Машини тилового забезпечення ЗСУ»</a:t>
            </a:r>
          </a:p>
          <a:p>
            <a:pPr indent="354013" algn="just">
              <a:lnSpc>
                <a:spcPct val="115000"/>
              </a:lnSpc>
              <a:spcAft>
                <a:spcPts val="1000"/>
              </a:spcAft>
            </a:pPr>
            <a:r>
              <a:rPr lang="uk-UA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3. Підготувала </a:t>
            </a:r>
            <a:r>
              <a:rPr lang="uk-UA" sz="1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Зелика</a:t>
            </a:r>
            <a:r>
              <a:rPr lang="uk-UA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Андрія, студента спеціальності Галузеве машинобудування, до науково-практичної </a:t>
            </a:r>
            <a:r>
              <a:rPr lang="uk-UA" sz="1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онлайн-конференції</a:t>
            </a:r>
            <a:r>
              <a:rPr lang="uk-UA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«Новації в технології та обладнанні готельно-ресторанних, харчових і переробних виробництв</a:t>
            </a:r>
            <a:r>
              <a:rPr lang="uk-UA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», що відбулась 1 листопада 2022 року. Тема доповіді: </a:t>
            </a:r>
            <a:r>
              <a:rPr lang="uk-UA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«Використання добавок для підвищення харчової цінності борошняних виробів»</a:t>
            </a:r>
            <a:endParaRPr lang="uk-UA" sz="1400" b="1" dirty="0">
              <a:solidFill>
                <a:srgbClr val="FF0000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</p:txBody>
      </p:sp>
      <p:pic>
        <p:nvPicPr>
          <p:cNvPr id="9" name="Рисунок 8" descr="F:\Конспект лекцій\23 А-Ф Основи тваринництва\фото з конференції автомобілістів.jpg"/>
          <p:cNvPicPr/>
          <p:nvPr/>
        </p:nvPicPr>
        <p:blipFill>
          <a:blip r:embed="rId2"/>
          <a:srcRect t="20121" b="14597"/>
          <a:stretch>
            <a:fillRect/>
          </a:stretch>
        </p:blipFill>
        <p:spPr bwMode="auto">
          <a:xfrm>
            <a:off x="5643570" y="2214554"/>
            <a:ext cx="3286116" cy="1947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F:\Конспект лекцій\23 А-Ф Основи тваринництва\фото з конференції харчовиків.jpg"/>
          <p:cNvPicPr/>
          <p:nvPr/>
        </p:nvPicPr>
        <p:blipFill>
          <a:blip r:embed="rId3"/>
          <a:srcRect l="4016" t="12079" r="4488" b="25501"/>
          <a:stretch>
            <a:fillRect/>
          </a:stretch>
        </p:blipFill>
        <p:spPr bwMode="auto">
          <a:xfrm>
            <a:off x="5715008" y="4500570"/>
            <a:ext cx="3214710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57158" y="214290"/>
            <a:ext cx="8358246" cy="1714512"/>
          </a:xfrm>
          <a:solidFill>
            <a:schemeClr val="bg1"/>
          </a:solidFill>
        </p:spPr>
        <p:txBody>
          <a:bodyPr rtlCol="0">
            <a:normAutofit fontScale="90000"/>
          </a:bodyPr>
          <a:lstStyle/>
          <a:p>
            <a:r>
              <a:rPr lang="uk-UA" sz="3200" b="1" dirty="0" smtClean="0">
                <a:solidFill>
                  <a:srgbClr val="C00000"/>
                </a:solidFill>
              </a:rPr>
              <a:t/>
            </a:r>
            <a:br>
              <a:rPr lang="uk-UA" sz="3200" b="1" dirty="0" smtClean="0">
                <a:solidFill>
                  <a:srgbClr val="C00000"/>
                </a:solidFill>
              </a:rPr>
            </a:br>
            <a:r>
              <a:rPr lang="uk-UA" sz="3200" b="1" dirty="0" smtClean="0">
                <a:solidFill>
                  <a:srgbClr val="C00000"/>
                </a:solidFill>
              </a:rPr>
              <a:t/>
            </a:r>
            <a:br>
              <a:rPr lang="uk-UA" sz="3200" b="1" dirty="0" smtClean="0">
                <a:solidFill>
                  <a:srgbClr val="C00000"/>
                </a:solidFill>
              </a:rPr>
            </a:br>
            <a:r>
              <a:rPr lang="uk-UA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700" b="1" i="1" dirty="0" smtClean="0">
                <a:latin typeface="Times New Roman" pitchFamily="18" charset="0"/>
                <a:cs typeface="Times New Roman" pitchFamily="18" charset="0"/>
              </a:rPr>
              <a:t>2.1. Участь в наукових конференціях, семінарах-практикумах проведених на базі ВСП «</a:t>
            </a:r>
            <a:r>
              <a:rPr lang="uk-UA" sz="2700" b="1" i="1" dirty="0" err="1" smtClean="0">
                <a:latin typeface="Times New Roman" pitchFamily="18" charset="0"/>
                <a:cs typeface="Times New Roman" pitchFamily="18" charset="0"/>
              </a:rPr>
              <a:t>Любешівський</a:t>
            </a:r>
            <a:r>
              <a:rPr lang="uk-UA" sz="2700" b="1" i="1" dirty="0" smtClean="0">
                <a:latin typeface="Times New Roman" pitchFamily="18" charset="0"/>
                <a:cs typeface="Times New Roman" pitchFamily="18" charset="0"/>
              </a:rPr>
              <a:t> ТФК ЛНТУ»</a:t>
            </a:r>
            <a:r>
              <a:rPr lang="uk-UA" sz="3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3200" dirty="0" smtClean="0"/>
              <a:t/>
            </a:r>
            <a:br>
              <a:rPr lang="uk-UA" sz="3200" dirty="0" smtClean="0"/>
            </a:br>
            <a:endParaRPr lang="uk-UA" sz="3200" dirty="0">
              <a:solidFill>
                <a:srgbClr val="C00000"/>
              </a:solidFill>
            </a:endParaRPr>
          </a:p>
        </p:txBody>
      </p:sp>
      <p:sp>
        <p:nvSpPr>
          <p:cNvPr id="12291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85720" y="2143116"/>
            <a:ext cx="4929222" cy="4429156"/>
          </a:xfrm>
          <a:solidFill>
            <a:srgbClr val="FFFFFF"/>
          </a:solidFill>
        </p:spPr>
        <p:txBody>
          <a:bodyPr/>
          <a:lstStyle/>
          <a:p>
            <a:pPr indent="354013" algn="just">
              <a:lnSpc>
                <a:spcPct val="115000"/>
              </a:lnSpc>
              <a:spcAft>
                <a:spcPts val="1000"/>
              </a:spcAft>
            </a:pPr>
            <a:r>
              <a:rPr lang="uk-UA" sz="16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4. </a:t>
            </a:r>
            <a:r>
              <a:rPr lang="uk-UA" sz="16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У травні 2022р. підготувала учня Ковалика Василя до студентської  науково-практичної конференції на тему:</a:t>
            </a:r>
            <a:r>
              <a:rPr lang="uk-UA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«Новітні технології в АПК». </a:t>
            </a:r>
            <a:r>
              <a:rPr lang="uk-UA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Тема доповіді:</a:t>
            </a:r>
            <a:r>
              <a:rPr lang="uk-UA" sz="1600" dirty="0" smtClean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uk-UA" sz="1600" b="1" dirty="0" smtClean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«</a:t>
            </a:r>
            <a:r>
              <a:rPr lang="uk-UA" sz="16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Гідрополіка</a:t>
            </a:r>
            <a:r>
              <a:rPr lang="uk-UA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– технологія сьогодення»</a:t>
            </a:r>
            <a:endParaRPr lang="uk-UA" sz="1600" b="1" dirty="0" smtClean="0">
              <a:solidFill>
                <a:srgbClr val="C00000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indent="354013" algn="just">
              <a:lnSpc>
                <a:spcPct val="115000"/>
              </a:lnSpc>
              <a:spcAft>
                <a:spcPts val="1000"/>
              </a:spcAft>
            </a:pPr>
            <a:r>
              <a:rPr lang="uk-UA" sz="1600" dirty="0" smtClean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5. 19 </a:t>
            </a:r>
            <a:r>
              <a:rPr lang="uk-UA" sz="1600" dirty="0" smtClean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квітня 2023 року провела студентську конференцію на тему: </a:t>
            </a:r>
            <a:r>
              <a:rPr lang="uk-UA" sz="1600" b="1" dirty="0" smtClean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«Сучасне обладнання тваринницьких ферм», </a:t>
            </a:r>
            <a:r>
              <a:rPr lang="uk-UA" sz="1600" dirty="0" smtClean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до якої підготувала здобувачів освіти спеціальності «</a:t>
            </a:r>
            <a:r>
              <a:rPr lang="uk-UA" sz="1600" dirty="0" err="1" smtClean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Агроінженерія</a:t>
            </a:r>
            <a:r>
              <a:rPr lang="uk-UA" sz="1600" dirty="0" smtClean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» з такими темами доповідей: «Сучасні машини для роздавання кормів»; «Сучасне обладнання для стрижки овець»; «Сучасне обладнання для доїння корів»; «Сучасне обладнання для утримування свиней, овець, птиці»; «Сучасне обладнання для утримування великої рогатої худоби</a:t>
            </a:r>
            <a:r>
              <a:rPr lang="uk-UA" sz="1600" dirty="0" smtClean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».</a:t>
            </a:r>
          </a:p>
        </p:txBody>
      </p:sp>
      <p:pic>
        <p:nvPicPr>
          <p:cNvPr id="6" name="Рисунок 5" descr="F:\Конспект лекцій\23 А-Ф Основи тваринництва\фото з студенської конференції.jpg"/>
          <p:cNvPicPr/>
          <p:nvPr/>
        </p:nvPicPr>
        <p:blipFill>
          <a:blip r:embed="rId2"/>
          <a:srcRect l="6693" r="4724"/>
          <a:stretch>
            <a:fillRect/>
          </a:stretch>
        </p:blipFill>
        <p:spPr bwMode="auto">
          <a:xfrm>
            <a:off x="5357818" y="2214554"/>
            <a:ext cx="3571900" cy="2238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F:\Конспект лекцій\23 А-Ф Основи тваринництва\фото з конференції 2.jpg"/>
          <p:cNvPicPr/>
          <p:nvPr/>
        </p:nvPicPr>
        <p:blipFill>
          <a:blip r:embed="rId3"/>
          <a:srcRect t="29528" b="29528"/>
          <a:stretch>
            <a:fillRect/>
          </a:stretch>
        </p:blipFill>
        <p:spPr bwMode="auto">
          <a:xfrm>
            <a:off x="5286380" y="4500570"/>
            <a:ext cx="3643306" cy="2166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>
            <a:alpha val="77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14348" y="214290"/>
            <a:ext cx="7772400" cy="1214446"/>
          </a:xfrm>
          <a:solidFill>
            <a:schemeClr val="bg1"/>
          </a:solidFill>
        </p:spPr>
        <p:txBody>
          <a:bodyPr rtlCol="0">
            <a:normAutofit fontScale="90000"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uk-UA" sz="3200" b="1" dirty="0" smtClean="0">
                <a:solidFill>
                  <a:srgbClr val="C00000"/>
                </a:solidFill>
              </a:rPr>
              <a:t/>
            </a:r>
            <a:br>
              <a:rPr lang="uk-UA" sz="3200" b="1" dirty="0" smtClean="0">
                <a:solidFill>
                  <a:srgbClr val="C00000"/>
                </a:solidFill>
              </a:rPr>
            </a:br>
            <a:r>
              <a:rPr lang="uk-UA" sz="3200" b="1" dirty="0" smtClean="0">
                <a:solidFill>
                  <a:srgbClr val="C00000"/>
                </a:solidFill>
              </a:rPr>
              <a:t/>
            </a:r>
            <a:br>
              <a:rPr lang="uk-UA" sz="3200" b="1" dirty="0" smtClean="0">
                <a:solidFill>
                  <a:srgbClr val="C00000"/>
                </a:solidFill>
              </a:rPr>
            </a:br>
            <a:r>
              <a:rPr lang="uk-UA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uk-UA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3600" b="1" i="1" dirty="0" smtClean="0">
                <a:latin typeface="Times New Roman"/>
                <a:ea typeface="Times New Roman"/>
                <a:cs typeface="Times New Roman"/>
              </a:rPr>
              <a:t>2.2. Участь у Всеукраїнських  конференціях</a:t>
            </a:r>
            <a:r>
              <a:rPr lang="uk-UA" sz="3600" dirty="0" smtClean="0">
                <a:solidFill>
                  <a:srgbClr val="FF0000"/>
                </a:solidFill>
                <a:ea typeface="Times New Roman"/>
                <a:cs typeface="Times New Roman"/>
              </a:rPr>
              <a:t/>
            </a:r>
            <a:br>
              <a:rPr lang="uk-UA" sz="3600" dirty="0" smtClean="0">
                <a:solidFill>
                  <a:srgbClr val="FF0000"/>
                </a:solidFill>
                <a:ea typeface="Times New Roman"/>
                <a:cs typeface="Times New Roman"/>
              </a:rPr>
            </a:br>
            <a:r>
              <a:rPr lang="uk-UA" sz="3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3200" dirty="0" smtClean="0"/>
              <a:t/>
            </a:r>
            <a:br>
              <a:rPr lang="uk-UA" sz="3200" dirty="0" smtClean="0"/>
            </a:br>
            <a:endParaRPr lang="uk-UA" sz="3200" dirty="0">
              <a:solidFill>
                <a:srgbClr val="C00000"/>
              </a:solidFill>
            </a:endParaRPr>
          </a:p>
        </p:txBody>
      </p:sp>
      <p:sp>
        <p:nvSpPr>
          <p:cNvPr id="12291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14282" y="1714488"/>
            <a:ext cx="4714908" cy="4714908"/>
          </a:xfrm>
          <a:solidFill>
            <a:srgbClr val="FFFFFF"/>
          </a:solidFill>
        </p:spPr>
        <p:txBody>
          <a:bodyPr/>
          <a:lstStyle/>
          <a:p>
            <a:pPr indent="354013" algn="just"/>
            <a:r>
              <a:rPr lang="uk-UA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1. Взяла участь у Всеукраїнській науково-практичній конференції на тему: </a:t>
            </a:r>
            <a:r>
              <a:rPr lang="uk-UA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uk-UA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Компетентнісний</a:t>
            </a:r>
            <a:r>
              <a:rPr lang="uk-UA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підхід при підготовці здобувачів освіти машинобудівного напряму: актуальні питання, традиції, інновації»</a:t>
            </a:r>
            <a:r>
              <a:rPr lang="uk-UA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uk-UA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що відбулась 5 грудня у дистанційному форматі (організував та провів Науково-методичний центр професійно-технічної освіти у Запорізькій області). </a:t>
            </a:r>
          </a:p>
          <a:p>
            <a:pPr indent="354013" algn="just"/>
            <a:r>
              <a:rPr lang="uk-UA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 пленарному засіданні виступила з доповіддю на тему: </a:t>
            </a:r>
            <a:r>
              <a:rPr lang="uk-UA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uk-UA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Компетентнісний</a:t>
            </a:r>
            <a:r>
              <a:rPr lang="uk-UA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підхід під час вивчення спецдисциплін»</a:t>
            </a:r>
          </a:p>
          <a:p>
            <a:pPr indent="354013" algn="just"/>
            <a:endParaRPr lang="uk-UA" sz="1800" dirty="0">
              <a:solidFill>
                <a:schemeClr val="tx1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</p:txBody>
      </p:sp>
      <p:pic>
        <p:nvPicPr>
          <p:cNvPr id="8" name="Рисунок 7"/>
          <p:cNvPicPr/>
          <p:nvPr/>
        </p:nvPicPr>
        <p:blipFill>
          <a:blip r:embed="rId2"/>
          <a:srcRect l="46207" t="30020" r="19368" b="20177"/>
          <a:stretch>
            <a:fillRect/>
          </a:stretch>
        </p:blipFill>
        <p:spPr bwMode="auto">
          <a:xfrm>
            <a:off x="5286380" y="1714488"/>
            <a:ext cx="3571900" cy="3143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 r="1890"/>
          <a:stretch>
            <a:fillRect/>
          </a:stretch>
        </p:blipFill>
        <p:spPr bwMode="auto">
          <a:xfrm>
            <a:off x="5786446" y="4929198"/>
            <a:ext cx="2714644" cy="17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>
            <a:alpha val="77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42910" y="214290"/>
            <a:ext cx="7772400" cy="1214446"/>
          </a:xfrm>
          <a:solidFill>
            <a:schemeClr val="bg1"/>
          </a:solidFill>
        </p:spPr>
        <p:txBody>
          <a:bodyPr rtlCol="0">
            <a:normAutofit fontScale="90000"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uk-UA" sz="3200" b="1" dirty="0" smtClean="0">
                <a:solidFill>
                  <a:srgbClr val="C00000"/>
                </a:solidFill>
              </a:rPr>
              <a:t/>
            </a:r>
            <a:br>
              <a:rPr lang="uk-UA" sz="3200" b="1" dirty="0" smtClean="0">
                <a:solidFill>
                  <a:srgbClr val="C00000"/>
                </a:solidFill>
              </a:rPr>
            </a:br>
            <a:r>
              <a:rPr lang="uk-UA" sz="3200" b="1" dirty="0" smtClean="0">
                <a:solidFill>
                  <a:srgbClr val="C00000"/>
                </a:solidFill>
              </a:rPr>
              <a:t/>
            </a:r>
            <a:br>
              <a:rPr lang="uk-UA" sz="3200" b="1" dirty="0" smtClean="0">
                <a:solidFill>
                  <a:srgbClr val="C00000"/>
                </a:solidFill>
              </a:rPr>
            </a:br>
            <a:r>
              <a:rPr lang="uk-UA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uk-UA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3600" b="1" i="1" dirty="0" smtClean="0">
                <a:latin typeface="Times New Roman"/>
                <a:ea typeface="Times New Roman"/>
                <a:cs typeface="Times New Roman"/>
              </a:rPr>
              <a:t>2.2. Участь у Всеукраїнських  конференціях</a:t>
            </a:r>
            <a:r>
              <a:rPr lang="uk-UA" sz="3600" dirty="0" smtClean="0">
                <a:solidFill>
                  <a:srgbClr val="FF0000"/>
                </a:solidFill>
                <a:ea typeface="Times New Roman"/>
                <a:cs typeface="Times New Roman"/>
              </a:rPr>
              <a:t/>
            </a:r>
            <a:br>
              <a:rPr lang="uk-UA" sz="3600" dirty="0" smtClean="0">
                <a:solidFill>
                  <a:srgbClr val="FF0000"/>
                </a:solidFill>
                <a:ea typeface="Times New Roman"/>
                <a:cs typeface="Times New Roman"/>
              </a:rPr>
            </a:br>
            <a:r>
              <a:rPr lang="uk-UA" sz="3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3200" dirty="0" smtClean="0"/>
              <a:t/>
            </a:r>
            <a:br>
              <a:rPr lang="uk-UA" sz="3200" dirty="0" smtClean="0"/>
            </a:br>
            <a:endParaRPr lang="uk-UA" sz="3200" dirty="0">
              <a:solidFill>
                <a:srgbClr val="C00000"/>
              </a:solidFill>
            </a:endParaRPr>
          </a:p>
        </p:txBody>
      </p:sp>
      <p:sp>
        <p:nvSpPr>
          <p:cNvPr id="12291" name="Подзаголовок 8"/>
          <p:cNvSpPr>
            <a:spLocks noGrp="1"/>
          </p:cNvSpPr>
          <p:nvPr>
            <p:ph type="subTitle" idx="1"/>
          </p:nvPr>
        </p:nvSpPr>
        <p:spPr>
          <a:xfrm>
            <a:off x="571472" y="2071678"/>
            <a:ext cx="4071966" cy="3643338"/>
          </a:xfrm>
          <a:solidFill>
            <a:srgbClr val="FFFFFF"/>
          </a:solidFill>
        </p:spPr>
        <p:txBody>
          <a:bodyPr/>
          <a:lstStyle/>
          <a:p>
            <a:pPr indent="354013" algn="just"/>
            <a:r>
              <a:rPr lang="uk-UA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uk-UA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Взяла участь у Всеукраїнській </a:t>
            </a:r>
            <a:r>
              <a:rPr lang="uk-UA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онлайн-конференції</a:t>
            </a:r>
            <a:r>
              <a:rPr lang="uk-UA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на тему: </a:t>
            </a:r>
            <a:r>
              <a:rPr lang="uk-UA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uk-UA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Інтегровані підходи в освітньому середовищі: від теорії до практики»</a:t>
            </a:r>
            <a:r>
              <a:rPr lang="uk-UA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uk-UA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що проходила з 8 по 9 лютого 2025 року.</a:t>
            </a:r>
          </a:p>
          <a:p>
            <a:pPr indent="354013" algn="just"/>
            <a:endParaRPr lang="uk-UA" sz="1800" dirty="0">
              <a:solidFill>
                <a:schemeClr val="tx1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</p:txBody>
      </p:sp>
      <p:pic>
        <p:nvPicPr>
          <p:cNvPr id="5" name="Рисунок 4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29256" y="1857364"/>
            <a:ext cx="3286148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/>
          <a:srcRect l="14111" t="11319" r="12174" b="6398"/>
          <a:stretch>
            <a:fillRect/>
          </a:stretch>
        </p:blipFill>
        <p:spPr bwMode="auto">
          <a:xfrm>
            <a:off x="5286380" y="4071942"/>
            <a:ext cx="3571900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42910" y="214290"/>
            <a:ext cx="7772400" cy="1071570"/>
          </a:xfrm>
          <a:solidFill>
            <a:schemeClr val="bg1"/>
          </a:solidFill>
        </p:spPr>
        <p:txBody>
          <a:bodyPr rtlCol="0">
            <a:normAutofit fontScale="90000"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uk-UA" sz="3200" b="1" dirty="0" smtClean="0">
                <a:solidFill>
                  <a:srgbClr val="C00000"/>
                </a:solidFill>
              </a:rPr>
              <a:t/>
            </a:r>
            <a:br>
              <a:rPr lang="uk-UA" sz="3200" b="1" dirty="0" smtClean="0">
                <a:solidFill>
                  <a:srgbClr val="C00000"/>
                </a:solidFill>
              </a:rPr>
            </a:br>
            <a:r>
              <a:rPr lang="uk-UA" sz="3200" b="1" dirty="0" smtClean="0">
                <a:solidFill>
                  <a:srgbClr val="C00000"/>
                </a:solidFill>
              </a:rPr>
              <a:t/>
            </a:r>
            <a:br>
              <a:rPr lang="uk-UA" sz="3200" b="1" dirty="0" smtClean="0">
                <a:solidFill>
                  <a:srgbClr val="C00000"/>
                </a:solidFill>
              </a:rPr>
            </a:br>
            <a:r>
              <a:rPr lang="uk-UA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uk-UA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3600" b="1" i="1" dirty="0" smtClean="0">
                <a:latin typeface="Times New Roman" pitchFamily="18" charset="0"/>
                <a:cs typeface="Times New Roman" pitchFamily="18" charset="0"/>
              </a:rPr>
              <a:t>2.3. Участь у Міжнародних  конференціях</a:t>
            </a:r>
            <a:r>
              <a:rPr lang="uk-UA" sz="3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3600" dirty="0" smtClean="0">
                <a:solidFill>
                  <a:srgbClr val="FF0000"/>
                </a:solidFill>
                <a:ea typeface="Times New Roman"/>
                <a:cs typeface="Times New Roman"/>
              </a:rPr>
              <a:t/>
            </a:r>
            <a:br>
              <a:rPr lang="uk-UA" sz="3600" dirty="0" smtClean="0">
                <a:solidFill>
                  <a:srgbClr val="FF0000"/>
                </a:solidFill>
                <a:ea typeface="Times New Roman"/>
                <a:cs typeface="Times New Roman"/>
              </a:rPr>
            </a:br>
            <a:r>
              <a:rPr lang="uk-UA" sz="3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3200" dirty="0" smtClean="0"/>
              <a:t/>
            </a:r>
            <a:br>
              <a:rPr lang="uk-UA" sz="3200" dirty="0" smtClean="0"/>
            </a:br>
            <a:endParaRPr lang="uk-UA" sz="3200" dirty="0">
              <a:solidFill>
                <a:srgbClr val="C00000"/>
              </a:solidFill>
            </a:endParaRPr>
          </a:p>
        </p:txBody>
      </p:sp>
      <p:sp>
        <p:nvSpPr>
          <p:cNvPr id="12291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85720" y="1500174"/>
            <a:ext cx="8572560" cy="2857520"/>
          </a:xfrm>
          <a:solidFill>
            <a:srgbClr val="FFFFFF"/>
          </a:solidFill>
        </p:spPr>
        <p:txBody>
          <a:bodyPr/>
          <a:lstStyle/>
          <a:p>
            <a:pPr indent="265113" algn="just"/>
            <a:r>
              <a:rPr lang="uk-UA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1. Участь у LIІ міжнародній </a:t>
            </a:r>
            <a:r>
              <a:rPr lang="uk-UA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інтернет-конференції</a:t>
            </a:r>
            <a:r>
              <a:rPr lang="uk-UA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«INNOVATIONS AND PROBLEMS IN SCIENCE». Публікація у збірнику статті на тему: «Формування освітнього середовища на засадах </a:t>
            </a:r>
            <a:r>
              <a:rPr lang="uk-UA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компетентнісного</a:t>
            </a:r>
            <a:r>
              <a:rPr lang="uk-UA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навчання». 22-23 травня, Велика Британія, Манчестер.</a:t>
            </a:r>
          </a:p>
          <a:p>
            <a:pPr indent="265113" algn="just"/>
            <a:r>
              <a:rPr lang="uk-UA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2. Участь у </a:t>
            </a:r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CXXV</a:t>
            </a:r>
            <a:r>
              <a:rPr lang="uk-UA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міжнародній </a:t>
            </a:r>
            <a:r>
              <a:rPr lang="uk-UA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інтернет-конференції</a:t>
            </a:r>
            <a:r>
              <a:rPr lang="uk-UA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"VECTORS OF THE DEVELOPMENT OF SCIENCE AND TECHNOLOGY DURING THE TIME OF MARTIAL STATE. Публікація у збірнику статті на тему: «Охорона праці в агропромисловому комплексі України». </a:t>
            </a:r>
            <a:r>
              <a:rPr lang="uk-UA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Україна, Київ.</a:t>
            </a:r>
            <a:endParaRPr lang="uk-UA" sz="16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265113" algn="just"/>
            <a:r>
              <a:rPr lang="uk-UA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3.Участь у X Міжнародній науково-практичній конференції MODERN RESEARCH IN SCIENCE AND EDUCATION. 29-31.05.2024 року, м. Чикаго, США. Публікація у збірнику наукових праць статті на тему: «Особливості, переваги та недоліки гідропонної системи вирощування рослин» </a:t>
            </a:r>
          </a:p>
          <a:p>
            <a:pPr indent="354013" algn="just"/>
            <a:endParaRPr lang="uk-UA" sz="1800" dirty="0">
              <a:solidFill>
                <a:schemeClr val="tx1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 cstate="print"/>
          <a:srcRect l="20475" t="14272" r="18815" b="8858"/>
          <a:stretch>
            <a:fillRect/>
          </a:stretch>
        </p:blipFill>
        <p:spPr bwMode="auto">
          <a:xfrm>
            <a:off x="3143240" y="4500570"/>
            <a:ext cx="3071802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3"/>
          <a:srcRect l="41780" t="25591" r="14388" b="20177"/>
          <a:stretch>
            <a:fillRect/>
          </a:stretch>
        </p:blipFill>
        <p:spPr bwMode="auto">
          <a:xfrm>
            <a:off x="0" y="4500570"/>
            <a:ext cx="2928958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4820" name="Picture 4"/>
          <p:cNvPicPr>
            <a:picLocks noChangeAspect="1" noChangeArrowheads="1"/>
          </p:cNvPicPr>
          <p:nvPr/>
        </p:nvPicPr>
        <p:blipFill>
          <a:blip r:embed="rId4" cstate="print"/>
          <a:srcRect l="17155" t="6890" r="17155" b="12303"/>
          <a:stretch>
            <a:fillRect/>
          </a:stretch>
        </p:blipFill>
        <p:spPr bwMode="auto">
          <a:xfrm>
            <a:off x="6357951" y="4590069"/>
            <a:ext cx="2786050" cy="20536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66FF">
            <a:alpha val="6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Заголовок 1"/>
          <p:cNvSpPr>
            <a:spLocks noGrp="1"/>
          </p:cNvSpPr>
          <p:nvPr>
            <p:ph type="title"/>
          </p:nvPr>
        </p:nvSpPr>
        <p:spPr>
          <a:xfrm>
            <a:off x="1000100" y="274638"/>
            <a:ext cx="7072338" cy="1143000"/>
          </a:xfrm>
          <a:solidFill>
            <a:schemeClr val="bg1"/>
          </a:solidFill>
        </p:spPr>
        <p:txBody>
          <a:bodyPr/>
          <a:lstStyle/>
          <a:p>
            <a:r>
              <a:rPr lang="uk-UA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3. Виховна робота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3600" b="1" i="1" dirty="0" smtClean="0">
                <a:latin typeface="Times New Roman" pitchFamily="18" charset="0"/>
                <a:cs typeface="Times New Roman" pitchFamily="18" charset="0"/>
              </a:rPr>
              <a:t>3.1. Відкриті виховні заходи</a:t>
            </a:r>
            <a:endParaRPr lang="uk-UA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315" name="Содержимое 2"/>
          <p:cNvSpPr>
            <a:spLocks noGrp="1"/>
          </p:cNvSpPr>
          <p:nvPr>
            <p:ph idx="1"/>
          </p:nvPr>
        </p:nvSpPr>
        <p:spPr>
          <a:xfrm>
            <a:off x="428596" y="1714488"/>
            <a:ext cx="8329613" cy="2143139"/>
          </a:xfrm>
          <a:solidFill>
            <a:schemeClr val="bg1"/>
          </a:solidFill>
        </p:spPr>
        <p:txBody>
          <a:bodyPr/>
          <a:lstStyle/>
          <a:p>
            <a:pPr marL="0" indent="354013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altLang="ru-RU" sz="1800" i="1" dirty="0" smtClean="0"/>
              <a:t> </a:t>
            </a:r>
            <a:r>
              <a:rPr lang="uk-UA" sz="1800" dirty="0" smtClean="0">
                <a:solidFill>
                  <a:srgbClr val="080809"/>
                </a:solidFill>
                <a:latin typeface="Times New Roman"/>
                <a:ea typeface="Times New Roman"/>
                <a:cs typeface="Times New Roman"/>
              </a:rPr>
              <a:t>1. У жовтні 2022 року організувала </a:t>
            </a:r>
            <a:r>
              <a:rPr lang="uk-UA" sz="1800" dirty="0" err="1" smtClean="0">
                <a:solidFill>
                  <a:srgbClr val="080809"/>
                </a:solidFill>
                <a:latin typeface="Times New Roman"/>
                <a:ea typeface="Times New Roman"/>
                <a:cs typeface="Times New Roman"/>
              </a:rPr>
              <a:t>онлайн-виставку</a:t>
            </a:r>
            <a:r>
              <a:rPr lang="uk-UA" sz="1800" dirty="0" smtClean="0">
                <a:solidFill>
                  <a:srgbClr val="080809"/>
                </a:solidFill>
                <a:latin typeface="Times New Roman"/>
                <a:ea typeface="Times New Roman"/>
                <a:cs typeface="Times New Roman"/>
              </a:rPr>
              <a:t> творчих робіт здобувачів освіти ВСП «</a:t>
            </a:r>
            <a:r>
              <a:rPr lang="uk-UA" sz="1800" dirty="0" err="1" smtClean="0">
                <a:solidFill>
                  <a:srgbClr val="080809"/>
                </a:solidFill>
                <a:latin typeface="Times New Roman"/>
                <a:ea typeface="Times New Roman"/>
                <a:cs typeface="Times New Roman"/>
              </a:rPr>
              <a:t>Любешівський</a:t>
            </a:r>
            <a:r>
              <a:rPr lang="uk-UA" sz="1800" dirty="0" smtClean="0">
                <a:solidFill>
                  <a:srgbClr val="080809"/>
                </a:solidFill>
                <a:latin typeface="Times New Roman"/>
                <a:ea typeface="Times New Roman"/>
                <a:cs typeface="Times New Roman"/>
              </a:rPr>
              <a:t> ТФК ЛНТУ» </a:t>
            </a:r>
            <a:r>
              <a:rPr lang="uk-UA" sz="1800" b="1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«За Україну, за її мир та волю». </a:t>
            </a:r>
            <a:r>
              <a:rPr lang="uk-UA" sz="1800" u="sng" dirty="0" smtClean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hlinkClick r:id="rId3"/>
              </a:rPr>
              <a:t>https://www.facebook.com/share/p/15a9U5KDav/</a:t>
            </a:r>
            <a:endParaRPr lang="uk-UA" sz="1800" dirty="0" smtClean="0">
              <a:ea typeface="Times New Roman"/>
              <a:cs typeface="Times New Roman"/>
            </a:endParaRPr>
          </a:p>
          <a:p>
            <a:pPr marL="0" indent="354013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uk-UA" sz="1800" dirty="0" smtClean="0">
                <a:solidFill>
                  <a:srgbClr val="080809"/>
                </a:solidFill>
                <a:latin typeface="Times New Roman"/>
                <a:ea typeface="Times New Roman"/>
                <a:cs typeface="Times New Roman"/>
              </a:rPr>
              <a:t>2. 9-го травня 2023 року, із здобувачами освіти груп 13-А-Ф та 14-ГМ-Ф проведено виховну годину до Дня Європи на тему: </a:t>
            </a:r>
            <a:r>
              <a:rPr lang="uk-UA" sz="1800" b="1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«Європейський Союз і Україна»</a:t>
            </a:r>
            <a:endParaRPr lang="uk-UA" sz="1800" b="1" dirty="0" smtClean="0">
              <a:solidFill>
                <a:srgbClr val="FF0000"/>
              </a:solidFill>
              <a:ea typeface="Times New Roman"/>
              <a:cs typeface="Times New Roman"/>
            </a:endParaRPr>
          </a:p>
          <a:p>
            <a:pPr eaLnBrk="1" hangingPunct="1">
              <a:buNone/>
            </a:pPr>
            <a:endParaRPr lang="uk-UA" altLang="ru-RU" dirty="0" smtClean="0"/>
          </a:p>
        </p:txBody>
      </p:sp>
      <p:pic>
        <p:nvPicPr>
          <p:cNvPr id="6" name="Рисунок 5" descr="F:\Конспект лекцій\23 А-Ф Основи тваринництва\фото з виховної до дняя європи.jpg"/>
          <p:cNvPicPr/>
          <p:nvPr/>
        </p:nvPicPr>
        <p:blipFill>
          <a:blip r:embed="rId4"/>
          <a:srcRect t="19003" b="9351"/>
          <a:stretch>
            <a:fillRect/>
          </a:stretch>
        </p:blipFill>
        <p:spPr bwMode="auto">
          <a:xfrm>
            <a:off x="928662" y="3929066"/>
            <a:ext cx="3500462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F:\Конспект лекцій\23 А-Ф Основи тваринництва\фото 4.jpg"/>
          <p:cNvPicPr/>
          <p:nvPr/>
        </p:nvPicPr>
        <p:blipFill>
          <a:blip r:embed="rId5"/>
          <a:srcRect t="27559" b="787"/>
          <a:stretch>
            <a:fillRect/>
          </a:stretch>
        </p:blipFill>
        <p:spPr bwMode="auto">
          <a:xfrm>
            <a:off x="4786314" y="3857628"/>
            <a:ext cx="3500462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Луцький національний технічний університет у рейтингу прозорості–201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4950" y="1757331"/>
            <a:ext cx="3590986" cy="2900291"/>
          </a:xfrm>
          <a:prstGeom prst="rect">
            <a:avLst/>
          </a:prstGeom>
          <a:noFill/>
          <a:ln w="57150">
            <a:solidFill>
              <a:schemeClr val="tx2">
                <a:lumMod val="60000"/>
                <a:lumOff val="40000"/>
              </a:schemeClr>
            </a:solidFill>
          </a:ln>
          <a:scene3d>
            <a:camera prst="perspectiveHeroicExtremeRightFacing"/>
            <a:lightRig rig="threePt" dir="t"/>
          </a:scene3d>
        </p:spPr>
      </p:pic>
      <p:pic>
        <p:nvPicPr>
          <p:cNvPr id="1027" name="Picture 3" descr="C:\Users\User\Documents\фото коледжу.jpg"/>
          <p:cNvPicPr>
            <a:picLocks noChangeAspect="1" noChangeArrowheads="1"/>
          </p:cNvPicPr>
          <p:nvPr/>
        </p:nvPicPr>
        <p:blipFill>
          <a:blip r:embed="rId3"/>
          <a:srcRect r="2520"/>
          <a:stretch>
            <a:fillRect/>
          </a:stretch>
        </p:blipFill>
        <p:spPr bwMode="auto">
          <a:xfrm>
            <a:off x="5004048" y="1844824"/>
            <a:ext cx="3915100" cy="2859206"/>
          </a:xfrm>
          <a:prstGeom prst="rect">
            <a:avLst/>
          </a:prstGeom>
          <a:noFill/>
          <a:ln w="57150">
            <a:solidFill>
              <a:schemeClr val="tx1"/>
            </a:solidFill>
          </a:ln>
          <a:scene3d>
            <a:camera prst="perspectiveHeroicExtremeLeftFacing"/>
            <a:lightRig rig="threePt" dir="t"/>
          </a:scene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bg1">
              <a:lumMod val="95000"/>
            </a:schemeClr>
          </a:solidFill>
          <a:ln/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convex"/>
          </a:sp3d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uk-UA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Загальні відомості про викладача</a:t>
            </a:r>
            <a:endParaRPr lang="uk-UA" b="1" i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339752" y="2636912"/>
            <a:ext cx="4536504" cy="3672408"/>
          </a:xfrm>
          <a:solidFill>
            <a:schemeClr val="bg1"/>
          </a:solidFill>
          <a:ln w="57150">
            <a:solidFill>
              <a:srgbClr val="3366FF"/>
            </a:solidFill>
          </a:ln>
          <a:scene3d>
            <a:camera prst="perspectiveFront"/>
            <a:lightRig rig="threePt" dir="t"/>
          </a:scene3d>
        </p:spPr>
        <p:txBody>
          <a:bodyPr rtlCol="0">
            <a:normAutofit fontScale="85000" lnSpcReduction="10000"/>
          </a:bodyPr>
          <a:lstStyle/>
          <a:p>
            <a:pPr marL="273050" indent="439738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uk-UA" sz="2000" b="1" i="1" dirty="0" smtClean="0">
                <a:solidFill>
                  <a:srgbClr val="0070C0"/>
                </a:solidFill>
              </a:rPr>
              <a:t>Рік народження: </a:t>
            </a:r>
            <a:r>
              <a:rPr lang="uk-UA" sz="2000" b="1" i="1" dirty="0" smtClean="0"/>
              <a:t>1986</a:t>
            </a:r>
          </a:p>
          <a:p>
            <a:pPr marL="273050" indent="439738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uk-UA" sz="2000" b="1" i="1" dirty="0" smtClean="0">
                <a:solidFill>
                  <a:srgbClr val="0070C0"/>
                </a:solidFill>
              </a:rPr>
              <a:t>Освіта:</a:t>
            </a:r>
            <a:r>
              <a:rPr lang="uk-UA" sz="2000" b="1" i="1" dirty="0" smtClean="0"/>
              <a:t> У 2009 р. закінчила Луцький національний технічний університет і отримала повну вищу освіту за спеціальністю </a:t>
            </a:r>
            <a:r>
              <a:rPr lang="uk-UA" sz="2000" b="1" i="1" dirty="0" err="1" smtClean="0"/>
              <a:t>“Обладнання</a:t>
            </a:r>
            <a:r>
              <a:rPr lang="uk-UA" sz="2000" b="1" i="1" dirty="0" smtClean="0"/>
              <a:t> лісового </a:t>
            </a:r>
            <a:r>
              <a:rPr lang="uk-UA" sz="2000" b="1" i="1" dirty="0" err="1" smtClean="0"/>
              <a:t>комплексу”</a:t>
            </a:r>
            <a:r>
              <a:rPr lang="uk-UA" sz="2000" b="1" i="1" dirty="0" smtClean="0"/>
              <a:t> та здобула кваліфікацію спеціаліста</a:t>
            </a:r>
            <a:endParaRPr lang="ru-RU" sz="2000" b="1" i="1" dirty="0" smtClean="0"/>
          </a:p>
          <a:p>
            <a:pPr marL="273050" indent="439738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uk-UA" sz="2000" b="1" i="1" dirty="0" smtClean="0">
                <a:solidFill>
                  <a:srgbClr val="0070C0"/>
                </a:solidFill>
              </a:rPr>
              <a:t>Початок роботи в ВСП </a:t>
            </a:r>
            <a:r>
              <a:rPr lang="uk-UA" sz="2000" b="1" i="1" dirty="0" err="1" smtClean="0">
                <a:solidFill>
                  <a:srgbClr val="0070C0"/>
                </a:solidFill>
              </a:rPr>
              <a:t>“Любешівський</a:t>
            </a:r>
            <a:r>
              <a:rPr lang="uk-UA" sz="2000" b="1" i="1" dirty="0" smtClean="0">
                <a:solidFill>
                  <a:srgbClr val="0070C0"/>
                </a:solidFill>
              </a:rPr>
              <a:t> ТФК ЛНТУ”: </a:t>
            </a:r>
            <a:r>
              <a:rPr lang="uk-UA" sz="2000" b="1" i="1" dirty="0" smtClean="0"/>
              <a:t>2014 рік</a:t>
            </a:r>
          </a:p>
          <a:p>
            <a:pPr marL="273050" indent="439738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uk-UA" sz="2000" b="1" i="1" dirty="0" smtClean="0">
                <a:solidFill>
                  <a:srgbClr val="0070C0"/>
                </a:solidFill>
              </a:rPr>
              <a:t>Посада:</a:t>
            </a:r>
            <a:r>
              <a:rPr lang="uk-UA" sz="2000" b="1" i="1" dirty="0" smtClean="0"/>
              <a:t> викладач </a:t>
            </a:r>
            <a:r>
              <a:rPr lang="uk-UA" sz="2000" b="1" i="1" dirty="0" err="1" smtClean="0"/>
              <a:t>пецдисциплін</a:t>
            </a:r>
            <a:endParaRPr lang="ru-RU" sz="2000" b="1" i="1" dirty="0" smtClean="0"/>
          </a:p>
          <a:p>
            <a:pPr marL="273050" indent="439738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2000" b="1" i="1" dirty="0" err="1" smtClean="0">
                <a:solidFill>
                  <a:srgbClr val="0070C0"/>
                </a:solidFill>
              </a:rPr>
              <a:t>Попередня</a:t>
            </a:r>
            <a:r>
              <a:rPr lang="ru-RU" sz="2000" b="1" i="1" dirty="0" smtClean="0">
                <a:solidFill>
                  <a:srgbClr val="0070C0"/>
                </a:solidFill>
              </a:rPr>
              <a:t> </a:t>
            </a:r>
            <a:r>
              <a:rPr lang="ru-RU" sz="2000" b="1" i="1" dirty="0" err="1" smtClean="0">
                <a:solidFill>
                  <a:srgbClr val="0070C0"/>
                </a:solidFill>
              </a:rPr>
              <a:t>атестація</a:t>
            </a:r>
            <a:r>
              <a:rPr lang="ru-RU" sz="2000" b="1" i="1" dirty="0" smtClean="0">
                <a:solidFill>
                  <a:srgbClr val="0070C0"/>
                </a:solidFill>
              </a:rPr>
              <a:t>:</a:t>
            </a:r>
            <a:r>
              <a:rPr lang="en-US" sz="2000" b="1" i="1" dirty="0" smtClean="0">
                <a:solidFill>
                  <a:srgbClr val="0070C0"/>
                </a:solidFill>
              </a:rPr>
              <a:t> </a:t>
            </a:r>
            <a:r>
              <a:rPr lang="en-US" sz="2000" b="1" i="1" dirty="0" smtClean="0"/>
              <a:t>20</a:t>
            </a:r>
            <a:r>
              <a:rPr lang="ru-RU" sz="2000" b="1" i="1" dirty="0" smtClean="0"/>
              <a:t>22 </a:t>
            </a:r>
            <a:r>
              <a:rPr lang="uk-UA" sz="2000" b="1" i="1" dirty="0" smtClean="0"/>
              <a:t>р</a:t>
            </a:r>
            <a:endParaRPr lang="ru-RU" sz="2000" b="1" i="1" dirty="0" smtClean="0"/>
          </a:p>
          <a:p>
            <a:pPr marL="273050" indent="439738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2000" b="1" i="1" dirty="0" err="1" smtClean="0">
                <a:solidFill>
                  <a:srgbClr val="0070C0"/>
                </a:solidFill>
              </a:rPr>
              <a:t>Категорія</a:t>
            </a:r>
            <a:r>
              <a:rPr lang="ru-RU" sz="2000" b="1" i="1" dirty="0" smtClean="0">
                <a:solidFill>
                  <a:srgbClr val="0070C0"/>
                </a:solidFill>
              </a:rPr>
              <a:t>:</a:t>
            </a:r>
            <a:r>
              <a:rPr lang="ru-RU" sz="2000" b="1" i="1" dirty="0" smtClean="0"/>
              <a:t> </a:t>
            </a:r>
            <a:r>
              <a:rPr lang="en-US" sz="2000" b="1" i="1" dirty="0" smtClean="0"/>
              <a:t>I</a:t>
            </a:r>
            <a:r>
              <a:rPr lang="ru-RU" sz="2000" b="1" i="1" dirty="0" smtClean="0"/>
              <a:t> </a:t>
            </a:r>
          </a:p>
          <a:p>
            <a:pPr marL="273050" indent="439738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uk-UA" sz="2000" b="1" dirty="0" smtClean="0">
                <a:solidFill>
                  <a:srgbClr val="0070C0"/>
                </a:solidFill>
              </a:rPr>
              <a:t>Стаж безперервної  педагогічної: </a:t>
            </a:r>
            <a:r>
              <a:rPr lang="uk-UA" sz="2000" b="1" i="1" dirty="0" smtClean="0">
                <a:solidFill>
                  <a:srgbClr val="000007"/>
                </a:solidFill>
              </a:rPr>
              <a:t>10 </a:t>
            </a:r>
            <a:r>
              <a:rPr lang="uk-UA" sz="2000" b="1" i="1" dirty="0" smtClean="0"/>
              <a:t>років</a:t>
            </a:r>
            <a:endParaRPr lang="ru-RU" sz="2000" b="1" i="1" dirty="0" smtClean="0"/>
          </a:p>
          <a:p>
            <a:pPr marL="273050" indent="439738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ru-RU" sz="2000" b="1" i="1" dirty="0" smtClean="0"/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uk-U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>
            <a:alpha val="79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15238" cy="1143000"/>
          </a:xfrm>
          <a:solidFill>
            <a:schemeClr val="bg1"/>
          </a:solidFill>
          <a:ln>
            <a:solidFill>
              <a:srgbClr val="FF9933"/>
            </a:solidFill>
          </a:ln>
        </p:spPr>
        <p:txBody>
          <a:bodyPr/>
          <a:lstStyle/>
          <a:p>
            <a:r>
              <a:rPr lang="uk-UA" sz="3600" b="1" i="1" dirty="0" smtClean="0">
                <a:latin typeface="Times New Roman" pitchFamily="18" charset="0"/>
                <a:cs typeface="Times New Roman" pitchFamily="18" charset="0"/>
              </a:rPr>
              <a:t>3.1. Відкриті виховні заходи</a:t>
            </a:r>
            <a:endParaRPr lang="uk-UA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315" name="Содержимое 2"/>
          <p:cNvSpPr>
            <a:spLocks noGrp="1"/>
          </p:cNvSpPr>
          <p:nvPr>
            <p:ph idx="1"/>
          </p:nvPr>
        </p:nvSpPr>
        <p:spPr>
          <a:xfrm>
            <a:off x="214282" y="1500174"/>
            <a:ext cx="3857653" cy="5072098"/>
          </a:xfrm>
          <a:solidFill>
            <a:schemeClr val="bg1"/>
          </a:solidFill>
          <a:ln w="19050">
            <a:solidFill>
              <a:schemeClr val="accent4">
                <a:lumMod val="50000"/>
              </a:schemeClr>
            </a:solidFill>
          </a:ln>
        </p:spPr>
        <p:txBody>
          <a:bodyPr/>
          <a:lstStyle/>
          <a:p>
            <a:pPr marL="0" indent="354013" algn="just">
              <a:buNone/>
            </a:pPr>
            <a:r>
              <a:rPr lang="ru-RU" altLang="ru-RU" sz="1900" i="1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uk-UA" sz="1900" dirty="0" smtClean="0">
                <a:latin typeface="Times New Roman" pitchFamily="18" charset="0"/>
                <a:cs typeface="Times New Roman" pitchFamily="18" charset="0"/>
              </a:rPr>
              <a:t>3. 26 квітня 2023 року, разом із художнім керівником </a:t>
            </a:r>
            <a:r>
              <a:rPr lang="uk-UA" sz="1900" dirty="0" err="1" smtClean="0">
                <a:latin typeface="Times New Roman" pitchFamily="18" charset="0"/>
                <a:cs typeface="Times New Roman" pitchFamily="18" charset="0"/>
              </a:rPr>
              <a:t>Дащенком</a:t>
            </a:r>
            <a:r>
              <a:rPr lang="uk-UA" sz="1900" dirty="0" smtClean="0">
                <a:latin typeface="Times New Roman" pitchFamily="18" charset="0"/>
                <a:cs typeface="Times New Roman" pitchFamily="18" charset="0"/>
              </a:rPr>
              <a:t> Романом Олександровичем, з студентами груп 13-А-Ф та 14-ГМ-Ф проведено виховну годину на тему: </a:t>
            </a:r>
            <a:r>
              <a:rPr lang="uk-UA" sz="19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«Трагедія віку - аварія на Чорнобильській АЕС», </a:t>
            </a:r>
            <a:r>
              <a:rPr lang="uk-UA" sz="1900" dirty="0" smtClean="0">
                <a:latin typeface="Times New Roman" pitchFamily="18" charset="0"/>
                <a:cs typeface="Times New Roman" pitchFamily="18" charset="0"/>
              </a:rPr>
              <a:t>присвячена </a:t>
            </a:r>
            <a:r>
              <a:rPr lang="uk-UA" sz="1900" dirty="0" err="1" smtClean="0">
                <a:latin typeface="Times New Roman" pitchFamily="18" charset="0"/>
                <a:cs typeface="Times New Roman" pitchFamily="18" charset="0"/>
              </a:rPr>
              <a:t>Міднародному</a:t>
            </a:r>
            <a:r>
              <a:rPr lang="uk-UA" sz="1900" dirty="0" smtClean="0">
                <a:latin typeface="Times New Roman" pitchFamily="18" charset="0"/>
                <a:cs typeface="Times New Roman" pitchFamily="18" charset="0"/>
              </a:rPr>
              <a:t> дню пам'яті про Чорнобильську катастрофу</a:t>
            </a:r>
            <a:r>
              <a:rPr lang="uk-UA" sz="19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19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354013" algn="just">
              <a:buNone/>
            </a:pPr>
            <a:endParaRPr lang="en-US" sz="19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354013" algn="just">
              <a:buNone/>
            </a:pPr>
            <a:r>
              <a:rPr lang="uk-UA" sz="1900" dirty="0" smtClean="0">
                <a:latin typeface="Times New Roman" pitchFamily="18" charset="0"/>
                <a:cs typeface="Times New Roman" pitchFamily="18" charset="0"/>
              </a:rPr>
              <a:t> 4. 21 квітня 2023 року, з студентами груп 13-А-Ф та 14-ГМ-Ф, була проведена виховна година на тему: </a:t>
            </a:r>
            <a:r>
              <a:rPr lang="uk-UA" sz="19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«Земля - наш рідний дім»</a:t>
            </a:r>
          </a:p>
          <a:p>
            <a:pPr eaLnBrk="1" hangingPunct="1">
              <a:buNone/>
            </a:pPr>
            <a:endParaRPr lang="uk-UA" altLang="ru-RU" dirty="0" smtClean="0"/>
          </a:p>
        </p:txBody>
      </p:sp>
      <p:pic>
        <p:nvPicPr>
          <p:cNvPr id="8" name="Рисунок 7" descr="F:\Конспект лекцій\23 А-Ф Основи тваринництва\фото з виховної про Чорнобиль.jpg"/>
          <p:cNvPicPr/>
          <p:nvPr/>
        </p:nvPicPr>
        <p:blipFill>
          <a:blip r:embed="rId3"/>
          <a:srcRect l="25827" r="3150"/>
          <a:stretch>
            <a:fillRect/>
          </a:stretch>
        </p:blipFill>
        <p:spPr bwMode="auto">
          <a:xfrm>
            <a:off x="6429388" y="1500174"/>
            <a:ext cx="2714612" cy="1785950"/>
          </a:xfrm>
          <a:prstGeom prst="rect">
            <a:avLst/>
          </a:prstGeom>
          <a:noFill/>
          <a:ln w="28575">
            <a:solidFill>
              <a:schemeClr val="accent2">
                <a:lumMod val="50000"/>
              </a:schemeClr>
            </a:solidFill>
            <a:miter lim="800000"/>
            <a:headEnd/>
            <a:tailEnd/>
          </a:ln>
        </p:spPr>
      </p:pic>
      <p:pic>
        <p:nvPicPr>
          <p:cNvPr id="9" name="Рисунок 8" descr="F:\Конспект лекцій\23 А-Ф Основи тваринництва\фото про чорнобиль.jpg"/>
          <p:cNvPicPr/>
          <p:nvPr/>
        </p:nvPicPr>
        <p:blipFill>
          <a:blip r:embed="rId4"/>
          <a:srcRect t="29528" r="4593" b="36319"/>
          <a:stretch>
            <a:fillRect/>
          </a:stretch>
        </p:blipFill>
        <p:spPr bwMode="auto">
          <a:xfrm>
            <a:off x="4357686" y="2357430"/>
            <a:ext cx="2757496" cy="1785950"/>
          </a:xfrm>
          <a:prstGeom prst="rect">
            <a:avLst/>
          </a:prstGeom>
          <a:noFill/>
          <a:ln w="28575">
            <a:solidFill>
              <a:schemeClr val="accent2">
                <a:lumMod val="50000"/>
              </a:schemeClr>
            </a:solidFill>
            <a:miter lim="800000"/>
            <a:headEnd/>
            <a:tailEnd/>
          </a:ln>
        </p:spPr>
      </p:pic>
      <p:pic>
        <p:nvPicPr>
          <p:cNvPr id="10" name="Рисунок 9" descr="F:\Конспект лекцій\23 А-Ф Основи тваринництва\фото з виховної про землю.jpg"/>
          <p:cNvPicPr/>
          <p:nvPr/>
        </p:nvPicPr>
        <p:blipFill>
          <a:blip r:embed="rId5" cstate="print"/>
          <a:srcRect t="22913" b="15591"/>
          <a:stretch>
            <a:fillRect/>
          </a:stretch>
        </p:blipFill>
        <p:spPr bwMode="auto">
          <a:xfrm>
            <a:off x="4357686" y="4572008"/>
            <a:ext cx="2690819" cy="2071702"/>
          </a:xfrm>
          <a:prstGeom prst="rect">
            <a:avLst/>
          </a:prstGeom>
          <a:noFill/>
          <a:ln w="28575">
            <a:solidFill>
              <a:srgbClr val="FF5050"/>
            </a:solidFill>
            <a:miter lim="800000"/>
            <a:headEnd/>
            <a:tailEnd/>
          </a:ln>
        </p:spPr>
      </p:pic>
      <p:pic>
        <p:nvPicPr>
          <p:cNvPr id="11" name="Рисунок 10" descr="F:\Конспект лекцій\23 А-Ф Основи тваринництва\фото з виховної про землю 2.jpg"/>
          <p:cNvPicPr/>
          <p:nvPr/>
        </p:nvPicPr>
        <p:blipFill>
          <a:blip r:embed="rId6" cstate="print"/>
          <a:srcRect l="3158" t="25512" r="6947" b="9685"/>
          <a:stretch>
            <a:fillRect/>
          </a:stretch>
        </p:blipFill>
        <p:spPr bwMode="auto">
          <a:xfrm>
            <a:off x="7143768" y="3929066"/>
            <a:ext cx="2000232" cy="2133606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>
            <a:alpha val="78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Заголовок 1"/>
          <p:cNvSpPr>
            <a:spLocks noGrp="1"/>
          </p:cNvSpPr>
          <p:nvPr>
            <p:ph type="title"/>
          </p:nvPr>
        </p:nvSpPr>
        <p:spPr>
          <a:xfrm>
            <a:off x="928662" y="274638"/>
            <a:ext cx="7143776" cy="1011222"/>
          </a:xfrm>
          <a:solidFill>
            <a:schemeClr val="bg1"/>
          </a:solidFill>
          <a:ln w="19050">
            <a:solidFill>
              <a:srgbClr val="FFC000"/>
            </a:solidFill>
          </a:ln>
        </p:spPr>
        <p:txBody>
          <a:bodyPr/>
          <a:lstStyle/>
          <a:p>
            <a:r>
              <a:rPr lang="uk-UA" sz="3600" b="1" i="1" dirty="0" smtClean="0">
                <a:latin typeface="Times New Roman" pitchFamily="18" charset="0"/>
                <a:cs typeface="Times New Roman" pitchFamily="18" charset="0"/>
              </a:rPr>
              <a:t>3.1. Відкриті виховні заходи</a:t>
            </a:r>
            <a:endParaRPr lang="uk-UA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315" name="Содержимое 2"/>
          <p:cNvSpPr>
            <a:spLocks noGrp="1"/>
          </p:cNvSpPr>
          <p:nvPr>
            <p:ph idx="1"/>
          </p:nvPr>
        </p:nvSpPr>
        <p:spPr>
          <a:xfrm>
            <a:off x="500035" y="1357297"/>
            <a:ext cx="8286807" cy="1785951"/>
          </a:xfrm>
          <a:solidFill>
            <a:schemeClr val="bg1"/>
          </a:solidFill>
          <a:ln>
            <a:solidFill>
              <a:srgbClr val="FF9933"/>
            </a:solidFill>
          </a:ln>
        </p:spPr>
        <p:txBody>
          <a:bodyPr/>
          <a:lstStyle/>
          <a:p>
            <a:pPr marL="0" indent="441325" algn="just">
              <a:buNone/>
              <a:tabLst>
                <a:tab pos="441325" algn="l"/>
              </a:tabLst>
            </a:pPr>
            <a:r>
              <a:rPr lang="ru-RU" altLang="ru-RU" sz="1800" i="1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uk-UA" sz="1800" dirty="0" smtClean="0">
                <a:latin typeface="Times New Roman" pitchFamily="18" charset="0"/>
                <a:cs typeface="Times New Roman" pitchFamily="18" charset="0"/>
              </a:rPr>
              <a:t>5. В листопаді 2023 року спільно з бібліотекарем коледжу </a:t>
            </a:r>
            <a:r>
              <a:rPr lang="uk-UA" sz="1800" dirty="0" err="1" smtClean="0">
                <a:latin typeface="Times New Roman" pitchFamily="18" charset="0"/>
                <a:cs typeface="Times New Roman" pitchFamily="18" charset="0"/>
              </a:rPr>
              <a:t>Демих</a:t>
            </a:r>
            <a:r>
              <a:rPr lang="uk-UA" sz="1800" dirty="0" smtClean="0">
                <a:latin typeface="Times New Roman" pitchFamily="18" charset="0"/>
                <a:cs typeface="Times New Roman" pitchFamily="18" charset="0"/>
              </a:rPr>
              <a:t> М.М., провела виховну годину на тему: </a:t>
            </a:r>
            <a:r>
              <a:rPr lang="uk-UA" sz="1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"Голодомор 1932-1933 років - геноцид українського народу" </a:t>
            </a:r>
            <a:r>
              <a:rPr lang="uk-UA" sz="1800" b="1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uk-UA" sz="1800" dirty="0" smtClean="0">
                <a:latin typeface="Times New Roman" pitchFamily="18" charset="0"/>
                <a:cs typeface="Times New Roman" pitchFamily="18" charset="0"/>
              </a:rPr>
              <a:t>групах 23 А-Ф та 24 ГМ-Ф. </a:t>
            </a:r>
          </a:p>
          <a:p>
            <a:pPr marL="0" indent="441325" algn="just" eaLnBrk="1" hangingPunct="1">
              <a:buNone/>
              <a:tabLst>
                <a:tab pos="441325" algn="l"/>
              </a:tabLst>
            </a:pPr>
            <a:r>
              <a:rPr lang="uk-UA" sz="1800" dirty="0" smtClean="0">
                <a:latin typeface="Times New Roman" pitchFamily="18" charset="0"/>
                <a:cs typeface="Times New Roman" pitchFamily="18" charset="0"/>
              </a:rPr>
              <a:t>6. У січні 2025 року, з студентами груп 33-А-Ф та 34-ГМ-Ф проведено виховну годину на тему: </a:t>
            </a:r>
            <a:r>
              <a:rPr lang="uk-UA" sz="1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«Подвиг Героїв </a:t>
            </a:r>
            <a:r>
              <a:rPr lang="uk-UA" sz="1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Крут</a:t>
            </a:r>
            <a:r>
              <a:rPr lang="uk-UA" sz="1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– подвиг через століття», </a:t>
            </a:r>
            <a:r>
              <a:rPr lang="uk-UA" sz="1800" dirty="0" smtClean="0">
                <a:latin typeface="Times New Roman" pitchFamily="18" charset="0"/>
                <a:cs typeface="Times New Roman" pitchFamily="18" charset="0"/>
              </a:rPr>
              <a:t>присвячений Дню пам'яті Героїв </a:t>
            </a:r>
            <a:r>
              <a:rPr lang="uk-UA" sz="1800" dirty="0" err="1" smtClean="0">
                <a:latin typeface="Times New Roman" pitchFamily="18" charset="0"/>
                <a:cs typeface="Times New Roman" pitchFamily="18" charset="0"/>
              </a:rPr>
              <a:t>Крут</a:t>
            </a:r>
            <a:r>
              <a:rPr lang="uk-UA" sz="18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eaLnBrk="1" hangingPunct="1">
              <a:buNone/>
            </a:pPr>
            <a:endParaRPr lang="uk-UA" altLang="ru-RU" dirty="0" smtClean="0"/>
          </a:p>
        </p:txBody>
      </p:sp>
      <p:pic>
        <p:nvPicPr>
          <p:cNvPr id="13" name="Рисунок 12" descr="F:\Конспект лекцій\23 А-Ф Основи тваринництва\фото з виховної про голодомор.jpg"/>
          <p:cNvPicPr/>
          <p:nvPr/>
        </p:nvPicPr>
        <p:blipFill>
          <a:blip r:embed="rId3"/>
          <a:srcRect l="5727" t="23637" r="7158" b="24819"/>
          <a:stretch>
            <a:fillRect/>
          </a:stretch>
        </p:blipFill>
        <p:spPr bwMode="auto">
          <a:xfrm>
            <a:off x="1643042" y="4714884"/>
            <a:ext cx="3071834" cy="1928826"/>
          </a:xfrm>
          <a:prstGeom prst="rect">
            <a:avLst/>
          </a:prstGeom>
          <a:noFill/>
          <a:ln w="28575">
            <a:solidFill>
              <a:schemeClr val="accent2">
                <a:lumMod val="50000"/>
              </a:schemeClr>
            </a:solidFill>
            <a:miter lim="800000"/>
            <a:headEnd/>
            <a:tailEnd/>
          </a:ln>
        </p:spPr>
      </p:pic>
      <p:pic>
        <p:nvPicPr>
          <p:cNvPr id="14" name="Рисунок 13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7752" y="3214686"/>
            <a:ext cx="3000396" cy="1971673"/>
          </a:xfrm>
          <a:prstGeom prst="rect">
            <a:avLst/>
          </a:prstGeom>
          <a:noFill/>
          <a:ln w="28575">
            <a:solidFill>
              <a:schemeClr val="tx1">
                <a:lumMod val="75000"/>
                <a:lumOff val="25000"/>
              </a:schemeClr>
            </a:solidFill>
            <a:miter lim="800000"/>
            <a:headEnd/>
            <a:tailEnd/>
          </a:ln>
        </p:spPr>
      </p:pic>
      <p:pic>
        <p:nvPicPr>
          <p:cNvPr id="12" name="Рисунок 11" descr="F:\Конспект лекцій\23 А-Ф Основи тваринництва\фото з виховної про голодомор 2.jpg"/>
          <p:cNvPicPr/>
          <p:nvPr/>
        </p:nvPicPr>
        <p:blipFill>
          <a:blip r:embed="rId5" cstate="print"/>
          <a:srcRect t="13937" b="22913"/>
          <a:stretch>
            <a:fillRect/>
          </a:stretch>
        </p:blipFill>
        <p:spPr bwMode="auto">
          <a:xfrm>
            <a:off x="428596" y="3286124"/>
            <a:ext cx="2928958" cy="1857388"/>
          </a:xfrm>
          <a:prstGeom prst="rect">
            <a:avLst/>
          </a:prstGeom>
          <a:noFill/>
          <a:ln w="28575">
            <a:solidFill>
              <a:schemeClr val="accent2">
                <a:lumMod val="50000"/>
              </a:schemeClr>
            </a:solidFill>
            <a:miter lim="800000"/>
            <a:headEnd/>
            <a:tailEnd/>
          </a:ln>
        </p:spPr>
      </p:pic>
      <p:pic>
        <p:nvPicPr>
          <p:cNvPr id="15" name="Рисунок 14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86512" y="4572008"/>
            <a:ext cx="2643206" cy="2071702"/>
          </a:xfrm>
          <a:prstGeom prst="rect">
            <a:avLst/>
          </a:prstGeom>
          <a:noFill/>
          <a:ln w="28575">
            <a:solidFill>
              <a:schemeClr val="tx1">
                <a:lumMod val="75000"/>
                <a:lumOff val="25000"/>
              </a:schemeClr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5050">
            <a:alpha val="91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11222"/>
          </a:xfrm>
          <a:solidFill>
            <a:schemeClr val="bg1"/>
          </a:solidFill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uk-UA" b="1" dirty="0" err="1" smtClean="0">
                <a:solidFill>
                  <a:schemeClr val="bg1"/>
                </a:solidFill>
              </a:rPr>
              <a:t>Вихо</a:t>
            </a:r>
            <a:r>
              <a:rPr lang="en-US" b="1" dirty="0" smtClean="0">
                <a:solidFill>
                  <a:schemeClr val="bg1"/>
                </a:solidFill>
              </a:rPr>
              <a:t/>
            </a:r>
            <a:br>
              <a:rPr lang="en-US" b="1" dirty="0" smtClean="0">
                <a:solidFill>
                  <a:schemeClr val="bg1"/>
                </a:solidFill>
              </a:rPr>
            </a:br>
            <a:r>
              <a:rPr lang="uk-UA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4. Курси підвищення кваліфікації</a:t>
            </a:r>
            <a:r>
              <a:rPr lang="uk-UA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b="1" dirty="0" err="1" smtClean="0">
                <a:solidFill>
                  <a:schemeClr val="bg1"/>
                </a:solidFill>
              </a:rPr>
              <a:t>вна</a:t>
            </a:r>
            <a:r>
              <a:rPr lang="uk-UA" b="1" dirty="0" smtClean="0">
                <a:solidFill>
                  <a:schemeClr val="bg1"/>
                </a:solidFill>
              </a:rPr>
              <a:t> робота</a:t>
            </a:r>
            <a:endParaRPr lang="uk-UA" dirty="0">
              <a:solidFill>
                <a:schemeClr val="bg1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1500174"/>
            <a:ext cx="3857652" cy="4929222"/>
          </a:xfrm>
          <a:solidFill>
            <a:schemeClr val="bg1"/>
          </a:solidFill>
        </p:spPr>
        <p:txBody>
          <a:bodyPr rtlCol="0">
            <a:normAutofit fontScale="85000" lnSpcReduction="10000"/>
          </a:bodyPr>
          <a:lstStyle/>
          <a:p>
            <a:pPr marL="0" indent="354013" algn="just">
              <a:buNone/>
            </a:pP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1. ТОВ «Консультативно-навчальний центр охорони праці». Посвідчення №503.22-ОП від 11 квітня 2022р. Навчання та перевірка знань з питань охорони праці. </a:t>
            </a:r>
          </a:p>
          <a:p>
            <a:pPr marL="0" indent="354013" algn="just">
              <a:buNone/>
            </a:pP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2. ТОВ «На урок», свідоцтво № В863-3184860, від 25.05.2023р. ПК під час </a:t>
            </a:r>
            <a:r>
              <a:rPr lang="uk-UA" sz="2000" dirty="0" err="1" smtClean="0">
                <a:latin typeface="Times New Roman" pitchFamily="18" charset="0"/>
                <a:cs typeface="Times New Roman" pitchFamily="18" charset="0"/>
              </a:rPr>
              <a:t>вебінару</a:t>
            </a: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 на тему: «Автоматизуємо процес створення документації для завершення навчального року за допомогою </a:t>
            </a:r>
            <a:r>
              <a:rPr lang="uk-UA" sz="2000" dirty="0" err="1" smtClean="0">
                <a:latin typeface="Times New Roman" pitchFamily="18" charset="0"/>
                <a:cs typeface="Times New Roman" pitchFamily="18" charset="0"/>
              </a:rPr>
              <a:t>Google</a:t>
            </a: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 Таблиць», 2 год.</a:t>
            </a:r>
          </a:p>
          <a:p>
            <a:pPr marL="0" indent="365125" algn="just" eaLnBrk="1" fontAlgn="auto" hangingPunct="1">
              <a:spcAft>
                <a:spcPts val="0"/>
              </a:spcAft>
              <a:buNone/>
              <a:defRPr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ГО «ІППО», сертифікат №197562667611876441, від 28.05.2023 року.  </a:t>
            </a:r>
            <a:r>
              <a:rPr lang="uk-UA" sz="2000" dirty="0" err="1" smtClean="0">
                <a:latin typeface="Times New Roman" pitchFamily="18" charset="0"/>
                <a:cs typeface="Times New Roman" pitchFamily="18" charset="0"/>
              </a:rPr>
              <a:t>Онлайн-курс</a:t>
            </a: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 на тему: «Розвиток методичного та практичного рівнів професійної компетентності викладачів Інженерної та </a:t>
            </a:r>
            <a:r>
              <a:rPr lang="uk-UA" sz="2000" dirty="0" err="1" smtClean="0">
                <a:latin typeface="Times New Roman" pitchFamily="18" charset="0"/>
                <a:cs typeface="Times New Roman" pitchFamily="18" charset="0"/>
              </a:rPr>
              <a:t>ком’ютерної</a:t>
            </a: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 графіки», 30 год.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uk-UA" sz="2000" b="1" dirty="0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lum bright="-32000" contrast="29000"/>
          </a:blip>
          <a:srcRect l="34586" t="11811" r="32649" b="5906"/>
          <a:stretch>
            <a:fillRect/>
          </a:stretch>
        </p:blipFill>
        <p:spPr bwMode="auto">
          <a:xfrm>
            <a:off x="4429124" y="3214686"/>
            <a:ext cx="2143140" cy="29540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Рисунок 4" descr="C:\Users\User\Pictures\2022-06-05\001.jpg"/>
          <p:cNvPicPr/>
          <p:nvPr/>
        </p:nvPicPr>
        <p:blipFill>
          <a:blip r:embed="rId3" cstate="print"/>
          <a:srcRect l="4113" t="8576" r="2350" b="69034"/>
          <a:stretch>
            <a:fillRect/>
          </a:stretch>
        </p:blipFill>
        <p:spPr bwMode="auto">
          <a:xfrm>
            <a:off x="4500562" y="1571612"/>
            <a:ext cx="4357686" cy="1357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/>
          <a:srcRect l="34586" t="11319" r="32649" b="6398"/>
          <a:stretch>
            <a:fillRect/>
          </a:stretch>
        </p:blipFill>
        <p:spPr bwMode="auto">
          <a:xfrm>
            <a:off x="6715140" y="3286124"/>
            <a:ext cx="2143108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5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11222"/>
          </a:xfrm>
          <a:solidFill>
            <a:schemeClr val="bg1"/>
          </a:solidFill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uk-UA" b="1" dirty="0" err="1" smtClean="0">
                <a:solidFill>
                  <a:schemeClr val="bg1"/>
                </a:solidFill>
              </a:rPr>
              <a:t>Вихо</a:t>
            </a:r>
            <a:r>
              <a:rPr lang="en-US" b="1" dirty="0" smtClean="0">
                <a:solidFill>
                  <a:schemeClr val="bg1"/>
                </a:solidFill>
              </a:rPr>
              <a:t/>
            </a:r>
            <a:br>
              <a:rPr lang="en-US" b="1" dirty="0" smtClean="0">
                <a:solidFill>
                  <a:schemeClr val="bg1"/>
                </a:solidFill>
              </a:rPr>
            </a:br>
            <a:r>
              <a:rPr lang="uk-UA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4. Курси підвищення кваліфікації</a:t>
            </a:r>
            <a:r>
              <a:rPr lang="uk-UA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b="1" dirty="0" err="1" smtClean="0">
                <a:solidFill>
                  <a:schemeClr val="bg1"/>
                </a:solidFill>
              </a:rPr>
              <a:t>вна</a:t>
            </a:r>
            <a:r>
              <a:rPr lang="uk-UA" b="1" dirty="0" smtClean="0">
                <a:solidFill>
                  <a:schemeClr val="bg1"/>
                </a:solidFill>
              </a:rPr>
              <a:t> робота</a:t>
            </a:r>
            <a:endParaRPr lang="uk-UA" dirty="0">
              <a:solidFill>
                <a:schemeClr val="bg1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158" y="1357298"/>
            <a:ext cx="4286280" cy="5214974"/>
          </a:xfrm>
          <a:solidFill>
            <a:schemeClr val="bg1"/>
          </a:solidFill>
        </p:spPr>
        <p:txBody>
          <a:bodyPr rtlCol="0">
            <a:noAutofit/>
          </a:bodyPr>
          <a:lstStyle/>
          <a:p>
            <a:pPr marL="0" indent="354013" algn="just">
              <a:lnSpc>
                <a:spcPct val="120000"/>
              </a:lnSpc>
              <a:buNone/>
            </a:pP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uk-UA" sz="14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uk-UA" sz="1400" dirty="0" smtClean="0">
                <a:latin typeface="Times New Roman" pitchFamily="18" charset="0"/>
                <a:cs typeface="Times New Roman" pitchFamily="18" charset="0"/>
              </a:rPr>
              <a:t>Компанія «Академія статей». Підвищення кваліфікацію під час </a:t>
            </a:r>
            <a:r>
              <a:rPr lang="uk-UA" sz="1400" dirty="0" err="1" smtClean="0">
                <a:latin typeface="Times New Roman" pitchFamily="18" charset="0"/>
                <a:cs typeface="Times New Roman" pitchFamily="18" charset="0"/>
              </a:rPr>
              <a:t>вебінару</a:t>
            </a:r>
            <a:r>
              <a:rPr lang="uk-UA" sz="1400" dirty="0" smtClean="0">
                <a:latin typeface="Times New Roman" pitchFamily="18" charset="0"/>
                <a:cs typeface="Times New Roman" pitchFamily="18" charset="0"/>
              </a:rPr>
              <a:t> на тему: «Чим відрізняється фахова стаття категорії «Б» від наукової статті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scopus</a:t>
            </a:r>
            <a:r>
              <a:rPr lang="uk-UA" sz="1400" dirty="0" smtClean="0"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webofscience</a:t>
            </a:r>
            <a:r>
              <a:rPr lang="uk-UA" sz="1400" dirty="0" smtClean="0">
                <a:latin typeface="Times New Roman" pitchFamily="18" charset="0"/>
                <a:cs typeface="Times New Roman" pitchFamily="18" charset="0"/>
              </a:rPr>
              <a:t>». 26.05.2023 року, 1 год.</a:t>
            </a:r>
          </a:p>
          <a:p>
            <a:pPr marL="0" indent="354013" algn="just">
              <a:lnSpc>
                <a:spcPct val="120000"/>
              </a:lnSpc>
              <a:buNone/>
            </a:pPr>
            <a:r>
              <a:rPr lang="uk-UA" sz="1400" dirty="0" smtClean="0">
                <a:latin typeface="Times New Roman" pitchFamily="18" charset="0"/>
                <a:cs typeface="Times New Roman" pitchFamily="18" charset="0"/>
              </a:rPr>
              <a:t>5</a:t>
            </a:r>
            <a:r>
              <a:rPr lang="uk-UA" sz="14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uk-UA" sz="1400" dirty="0" err="1" smtClean="0">
                <a:latin typeface="Times New Roman" pitchFamily="18" charset="0"/>
                <a:cs typeface="Times New Roman" pitchFamily="18" charset="0"/>
              </a:rPr>
              <a:t>EdEra</a:t>
            </a:r>
            <a:r>
              <a:rPr lang="uk-UA" sz="1400" dirty="0" smtClean="0">
                <a:latin typeface="Times New Roman" pitchFamily="18" charset="0"/>
                <a:cs typeface="Times New Roman" pitchFamily="18" charset="0"/>
              </a:rPr>
              <a:t>, сертифікат у базі проекту 69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bc</a:t>
            </a:r>
            <a:r>
              <a:rPr lang="uk-UA" sz="1400" dirty="0" smtClean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ec</a:t>
            </a:r>
            <a:r>
              <a:rPr lang="uk-UA" sz="1400" dirty="0" smtClean="0">
                <a:latin typeface="Times New Roman" pitchFamily="18" charset="0"/>
                <a:cs typeface="Times New Roman" pitchFamily="18" charset="0"/>
              </a:rPr>
              <a:t>9-39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fa</a:t>
            </a:r>
            <a:r>
              <a:rPr lang="uk-UA" sz="1400" dirty="0" smtClean="0">
                <a:latin typeface="Times New Roman" pitchFamily="18" charset="0"/>
                <a:cs typeface="Times New Roman" pitchFamily="18" charset="0"/>
              </a:rPr>
              <a:t>-4375-8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uk-UA" sz="1400" dirty="0" smtClean="0">
                <a:latin typeface="Times New Roman" pitchFamily="18" charset="0"/>
                <a:cs typeface="Times New Roman" pitchFamily="18" charset="0"/>
              </a:rPr>
              <a:t>09-745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ea</a:t>
            </a:r>
            <a:r>
              <a:rPr lang="uk-UA" sz="1400" dirty="0" smtClean="0">
                <a:latin typeface="Times New Roman" pitchFamily="18" charset="0"/>
                <a:cs typeface="Times New Roman" pitchFamily="18" charset="0"/>
              </a:rPr>
              <a:t>828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e</a:t>
            </a:r>
            <a:r>
              <a:rPr lang="uk-UA" sz="1400" dirty="0" smtClean="0">
                <a:latin typeface="Times New Roman" pitchFamily="18" charset="0"/>
                <a:cs typeface="Times New Roman" pitchFamily="18" charset="0"/>
              </a:rPr>
              <a:t>9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df</a:t>
            </a:r>
            <a:r>
              <a:rPr lang="uk-UA" sz="1400" dirty="0" smtClean="0">
                <a:latin typeface="Times New Roman" pitchFamily="18" charset="0"/>
                <a:cs typeface="Times New Roman" pitchFamily="18" charset="0"/>
              </a:rPr>
              <a:t>, від 7.02.2024 року. </a:t>
            </a:r>
            <a:r>
              <a:rPr lang="uk-UA" sz="1400" dirty="0" err="1" smtClean="0">
                <a:latin typeface="Times New Roman" pitchFamily="18" charset="0"/>
                <a:cs typeface="Times New Roman" pitchFamily="18" charset="0"/>
              </a:rPr>
              <a:t>Онлайн-курс</a:t>
            </a:r>
            <a:r>
              <a:rPr lang="uk-UA" sz="1400" dirty="0" smtClean="0">
                <a:latin typeface="Times New Roman" pitchFamily="18" charset="0"/>
                <a:cs typeface="Times New Roman" pitchFamily="18" charset="0"/>
              </a:rPr>
              <a:t> на тему: «Школа для всіх» (щодо організації інклюзивного освітнього середовища)», 30 год. </a:t>
            </a:r>
          </a:p>
          <a:p>
            <a:pPr marL="0" indent="354013" algn="just">
              <a:lnSpc>
                <a:spcPct val="120000"/>
              </a:lnSpc>
              <a:buNone/>
            </a:pPr>
            <a:r>
              <a:rPr lang="uk-UA" sz="1400" dirty="0" smtClean="0">
                <a:latin typeface="Times New Roman" pitchFamily="18" charset="0"/>
                <a:cs typeface="Times New Roman" pitchFamily="18" charset="0"/>
              </a:rPr>
              <a:t>6. ГО «РУХ ОСВІТА», сертифікат №789703288977709, від 10.03.2024р. </a:t>
            </a:r>
            <a:r>
              <a:rPr lang="uk-UA" sz="1400" dirty="0" err="1" smtClean="0">
                <a:latin typeface="Times New Roman" pitchFamily="18" charset="0"/>
                <a:cs typeface="Times New Roman" pitchFamily="18" charset="0"/>
              </a:rPr>
              <a:t>Онлайн-курс</a:t>
            </a:r>
            <a:r>
              <a:rPr lang="uk-UA" sz="1400" dirty="0" smtClean="0">
                <a:latin typeface="Times New Roman" pitchFamily="18" charset="0"/>
                <a:cs typeface="Times New Roman" pitchFamily="18" charset="0"/>
              </a:rPr>
              <a:t> на тему: «Розвиток предметної компетенції. </a:t>
            </a:r>
            <a:r>
              <a:rPr lang="uk-UA" sz="1400" dirty="0" err="1" smtClean="0">
                <a:latin typeface="Times New Roman" pitchFamily="18" charset="0"/>
                <a:cs typeface="Times New Roman" pitchFamily="18" charset="0"/>
              </a:rPr>
              <a:t>Проєктно-технологічна</a:t>
            </a:r>
            <a:r>
              <a:rPr lang="uk-UA" sz="1400" dirty="0" smtClean="0">
                <a:latin typeface="Times New Roman" pitchFamily="18" charset="0"/>
                <a:cs typeface="Times New Roman" pitchFamily="18" charset="0"/>
              </a:rPr>
              <a:t> діяльність на уроках Технології», 30 год. </a:t>
            </a:r>
          </a:p>
          <a:p>
            <a:pPr marL="0" indent="354013" algn="just">
              <a:lnSpc>
                <a:spcPct val="120000"/>
              </a:lnSpc>
              <a:buNone/>
            </a:pPr>
            <a:r>
              <a:rPr lang="uk-UA" sz="1400" dirty="0" smtClean="0">
                <a:latin typeface="Times New Roman" pitchFamily="18" charset="0"/>
                <a:cs typeface="Times New Roman" pitchFamily="18" charset="0"/>
              </a:rPr>
              <a:t>7. </a:t>
            </a:r>
            <a:r>
              <a:rPr lang="uk-UA" sz="1400" dirty="0" err="1" smtClean="0">
                <a:latin typeface="Times New Roman" pitchFamily="18" charset="0"/>
                <a:cs typeface="Times New Roman" pitchFamily="18" charset="0"/>
              </a:rPr>
              <a:t>Prometheus</a:t>
            </a:r>
            <a:r>
              <a:rPr lang="uk-UA" sz="1400" dirty="0" smtClean="0">
                <a:latin typeface="Times New Roman" pitchFamily="18" charset="0"/>
                <a:cs typeface="Times New Roman" pitchFamily="18" charset="0"/>
              </a:rPr>
              <a:t>, сертифікат у базі платформи  </a:t>
            </a:r>
            <a:r>
              <a:rPr lang="uk-UA" sz="1400" u="sng" dirty="0" smtClean="0">
                <a:latin typeface="Times New Roman" pitchFamily="18" charset="0"/>
                <a:cs typeface="Times New Roman" pitchFamily="18" charset="0"/>
                <a:hlinkClick r:id="rId2"/>
              </a:rPr>
              <a:t>https://certs.prometheus.org.ua/cert/dbdcfa5abd534c62ba6d97c90a27b85b</a:t>
            </a:r>
            <a:r>
              <a:rPr lang="uk-UA" sz="1400" dirty="0" smtClean="0">
                <a:latin typeface="Times New Roman" pitchFamily="18" charset="0"/>
                <a:cs typeface="Times New Roman" pitchFamily="18" charset="0"/>
              </a:rPr>
              <a:t>, від 11.02.2024р. </a:t>
            </a:r>
            <a:r>
              <a:rPr lang="uk-UA" sz="1400" dirty="0" err="1" smtClean="0">
                <a:latin typeface="Times New Roman" pitchFamily="18" charset="0"/>
                <a:cs typeface="Times New Roman" pitchFamily="18" charset="0"/>
              </a:rPr>
              <a:t>Онлайн-курс</a:t>
            </a:r>
            <a:r>
              <a:rPr lang="uk-UA" sz="1400" dirty="0" smtClean="0">
                <a:latin typeface="Times New Roman" pitchFamily="18" charset="0"/>
                <a:cs typeface="Times New Roman" pitchFamily="18" charset="0"/>
              </a:rPr>
              <a:t> на тему: «Навчання з попередження ризиків від вибухонебезпечних предметів», 30 год.  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6724650" algn="l"/>
              </a:tabLst>
              <a:defRPr/>
            </a:pPr>
            <a:endParaRPr lang="uk-UA" sz="16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lum bright="-12000" contrast="19000"/>
          </a:blip>
          <a:srcRect l="17708" t="11319" r="16878" b="5906"/>
          <a:stretch>
            <a:fillRect/>
          </a:stretch>
        </p:blipFill>
        <p:spPr bwMode="auto">
          <a:xfrm>
            <a:off x="4714876" y="3143248"/>
            <a:ext cx="3071802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/>
          <a:srcRect l="13558" t="11811" r="12174" b="6890"/>
          <a:stretch>
            <a:fillRect/>
          </a:stretch>
        </p:blipFill>
        <p:spPr bwMode="auto">
          <a:xfrm>
            <a:off x="6143636" y="1357298"/>
            <a:ext cx="3000364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>
            <a:lum bright="-22000" contrast="28000"/>
          </a:blip>
          <a:srcRect l="34309" t="11319" r="32926" b="8366"/>
          <a:stretch>
            <a:fillRect/>
          </a:stretch>
        </p:blipFill>
        <p:spPr bwMode="auto">
          <a:xfrm>
            <a:off x="7065530" y="3812365"/>
            <a:ext cx="2078470" cy="30456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11222"/>
          </a:xfrm>
          <a:solidFill>
            <a:schemeClr val="bg1"/>
          </a:solidFill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uk-UA" b="1" dirty="0" err="1" smtClean="0">
                <a:solidFill>
                  <a:schemeClr val="bg1"/>
                </a:solidFill>
              </a:rPr>
              <a:t>Вихо</a:t>
            </a:r>
            <a:r>
              <a:rPr lang="en-US" b="1" dirty="0" smtClean="0">
                <a:solidFill>
                  <a:schemeClr val="bg1"/>
                </a:solidFill>
              </a:rPr>
              <a:t/>
            </a:r>
            <a:br>
              <a:rPr lang="en-US" b="1" dirty="0" smtClean="0">
                <a:solidFill>
                  <a:schemeClr val="bg1"/>
                </a:solidFill>
              </a:rPr>
            </a:br>
            <a:r>
              <a:rPr lang="uk-UA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4. Курси підвищення кваліфікації</a:t>
            </a:r>
            <a:r>
              <a:rPr lang="uk-UA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b="1" dirty="0" err="1" smtClean="0">
                <a:solidFill>
                  <a:schemeClr val="bg1"/>
                </a:solidFill>
              </a:rPr>
              <a:t>вна</a:t>
            </a:r>
            <a:r>
              <a:rPr lang="uk-UA" b="1" dirty="0" smtClean="0">
                <a:solidFill>
                  <a:schemeClr val="bg1"/>
                </a:solidFill>
              </a:rPr>
              <a:t> робота</a:t>
            </a:r>
            <a:endParaRPr lang="uk-UA" dirty="0">
              <a:solidFill>
                <a:schemeClr val="bg1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1500174"/>
            <a:ext cx="3500462" cy="4929222"/>
          </a:xfrm>
          <a:solidFill>
            <a:schemeClr val="bg1"/>
          </a:solidFill>
        </p:spPr>
        <p:txBody>
          <a:bodyPr rtlCol="0">
            <a:normAutofit fontScale="47500" lnSpcReduction="20000"/>
          </a:bodyPr>
          <a:lstStyle/>
          <a:p>
            <a:pPr marL="0" indent="354013" algn="just">
              <a:lnSpc>
                <a:spcPct val="120000"/>
              </a:lnSpc>
              <a:buNone/>
            </a:pPr>
            <a:r>
              <a:rPr lang="uk-UA" sz="2900" dirty="0" smtClean="0">
                <a:latin typeface="Times New Roman" pitchFamily="18" charset="0"/>
                <a:cs typeface="Times New Roman" pitchFamily="18" charset="0"/>
              </a:rPr>
              <a:t>8</a:t>
            </a:r>
            <a:r>
              <a:rPr lang="uk-UA" sz="2900" dirty="0" smtClean="0">
                <a:latin typeface="Times New Roman" pitchFamily="18" charset="0"/>
                <a:cs typeface="Times New Roman" pitchFamily="18" charset="0"/>
              </a:rPr>
              <a:t>. ГО «ПЛАТФОРМА ОСВІТИ», сертифікат №4261627524689939596, від 24.05.2024р. </a:t>
            </a:r>
            <a:r>
              <a:rPr lang="uk-UA" sz="2900" dirty="0" err="1" smtClean="0">
                <a:latin typeface="Times New Roman" pitchFamily="18" charset="0"/>
                <a:cs typeface="Times New Roman" pitchFamily="18" charset="0"/>
              </a:rPr>
              <a:t>Онлайн-курс</a:t>
            </a:r>
            <a:r>
              <a:rPr lang="uk-UA" sz="2900" dirty="0" smtClean="0">
                <a:latin typeface="Times New Roman" pitchFamily="18" charset="0"/>
                <a:cs typeface="Times New Roman" pitchFamily="18" charset="0"/>
              </a:rPr>
              <a:t> на тему: «Охорона праці. Підвищення кваліфікації», 30 год.  </a:t>
            </a:r>
          </a:p>
          <a:p>
            <a:pPr marL="0" indent="354013" algn="just">
              <a:lnSpc>
                <a:spcPct val="120000"/>
              </a:lnSpc>
              <a:buNone/>
            </a:pPr>
            <a:r>
              <a:rPr lang="uk-UA" sz="2900" dirty="0" smtClean="0">
                <a:latin typeface="Times New Roman" pitchFamily="18" charset="0"/>
                <a:cs typeface="Times New Roman" pitchFamily="18" charset="0"/>
              </a:rPr>
              <a:t>9. ГО «ІППО», сертифікат №18125986465541056, від 9.02.2025р. </a:t>
            </a:r>
            <a:r>
              <a:rPr lang="uk-UA" sz="2900" dirty="0" err="1" smtClean="0">
                <a:latin typeface="Times New Roman" pitchFamily="18" charset="0"/>
                <a:cs typeface="Times New Roman" pitchFamily="18" charset="0"/>
              </a:rPr>
              <a:t>Онлайн-курс</a:t>
            </a:r>
            <a:r>
              <a:rPr lang="uk-UA" sz="2900" dirty="0" smtClean="0">
                <a:latin typeface="Times New Roman" pitchFamily="18" charset="0"/>
                <a:cs typeface="Times New Roman" pitchFamily="18" charset="0"/>
              </a:rPr>
              <a:t> на тему: «Пожежна безпека у закладах освіти», 2 год. </a:t>
            </a:r>
          </a:p>
          <a:p>
            <a:pPr marL="0" indent="354013" algn="just">
              <a:lnSpc>
                <a:spcPct val="120000"/>
              </a:lnSpc>
              <a:buNone/>
            </a:pPr>
            <a:r>
              <a:rPr lang="uk-UA" sz="2900" dirty="0" smtClean="0">
                <a:latin typeface="Times New Roman" pitchFamily="18" charset="0"/>
                <a:cs typeface="Times New Roman" pitchFamily="18" charset="0"/>
              </a:rPr>
              <a:t>10. </a:t>
            </a:r>
            <a:r>
              <a:rPr lang="uk-UA" sz="2900" dirty="0" err="1" smtClean="0">
                <a:latin typeface="Times New Roman" pitchFamily="18" charset="0"/>
                <a:cs typeface="Times New Roman" pitchFamily="18" charset="0"/>
              </a:rPr>
              <a:t>Prometheus</a:t>
            </a:r>
            <a:r>
              <a:rPr lang="uk-UA" sz="2900" dirty="0" smtClean="0">
                <a:latin typeface="Times New Roman" pitchFamily="18" charset="0"/>
                <a:cs typeface="Times New Roman" pitchFamily="18" charset="0"/>
              </a:rPr>
              <a:t>, сертифікат у базі платформи </a:t>
            </a:r>
            <a:r>
              <a:rPr lang="uk-UA" sz="2900" u="sng" dirty="0" smtClean="0">
                <a:latin typeface="Times New Roman" pitchFamily="18" charset="0"/>
                <a:cs typeface="Times New Roman" pitchFamily="18" charset="0"/>
                <a:hlinkClick r:id="rId2"/>
              </a:rPr>
              <a:t>https://certs.prometheus.org.ua/cert/913b62b7bd074a08a9e81426f5fbd761</a:t>
            </a:r>
            <a:r>
              <a:rPr lang="uk-UA" sz="2900" dirty="0" smtClean="0">
                <a:latin typeface="Times New Roman" pitchFamily="18" charset="0"/>
                <a:cs typeface="Times New Roman" pitchFamily="18" charset="0"/>
              </a:rPr>
              <a:t>, від 12.02.2025р. </a:t>
            </a:r>
            <a:r>
              <a:rPr lang="uk-UA" sz="2900" dirty="0" err="1" smtClean="0">
                <a:latin typeface="Times New Roman" pitchFamily="18" charset="0"/>
                <a:cs typeface="Times New Roman" pitchFamily="18" charset="0"/>
              </a:rPr>
              <a:t>Онлайн-курс</a:t>
            </a:r>
            <a:r>
              <a:rPr lang="uk-UA" sz="2900" dirty="0" smtClean="0">
                <a:latin typeface="Times New Roman" pitchFamily="18" charset="0"/>
                <a:cs typeface="Times New Roman" pitchFamily="18" charset="0"/>
              </a:rPr>
              <a:t> на тему: «Я і якісне та цілісне навчання. Соціально-емоційне навчання і психосоціальна підтримка», 5 год.</a:t>
            </a:r>
          </a:p>
          <a:p>
            <a:pPr marL="0" indent="354013" algn="just" eaLnBrk="1" fontAlgn="auto" hangingPunct="1">
              <a:lnSpc>
                <a:spcPct val="120000"/>
              </a:lnSpc>
              <a:spcAft>
                <a:spcPts val="0"/>
              </a:spcAft>
              <a:buNone/>
              <a:defRPr/>
            </a:pPr>
            <a:r>
              <a:rPr lang="uk-UA" sz="2900" dirty="0" smtClean="0">
                <a:latin typeface="Times New Roman" pitchFamily="18" charset="0"/>
                <a:cs typeface="Times New Roman" pitchFamily="18" charset="0"/>
              </a:rPr>
              <a:t>11. ГО «ІППО», сертифікат №6119422585788221656, від 11.03.2025р. </a:t>
            </a:r>
            <a:r>
              <a:rPr lang="uk-UA" sz="2900" dirty="0" err="1" smtClean="0">
                <a:latin typeface="Times New Roman" pitchFamily="18" charset="0"/>
                <a:cs typeface="Times New Roman" pitchFamily="18" charset="0"/>
              </a:rPr>
              <a:t>Онлайн-курс</a:t>
            </a:r>
            <a:r>
              <a:rPr lang="uk-UA" sz="2900" dirty="0" smtClean="0">
                <a:latin typeface="Times New Roman" pitchFamily="18" charset="0"/>
                <a:cs typeface="Times New Roman" pitchFamily="18" charset="0"/>
              </a:rPr>
              <a:t> на тему: «Надання психологічної допомоги дітям та підліткам в умовах воєнного стану», 15 год.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6724650" algn="l"/>
              </a:tabLst>
              <a:defRPr/>
            </a:pPr>
            <a:endParaRPr lang="uk-UA" sz="20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>
            <a:lum bright="-21000" contrast="35000"/>
          </a:blip>
          <a:srcRect l="34586" t="11319" r="32926" b="6398"/>
          <a:stretch>
            <a:fillRect/>
          </a:stretch>
        </p:blipFill>
        <p:spPr bwMode="auto">
          <a:xfrm>
            <a:off x="4286248" y="1500174"/>
            <a:ext cx="2202628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lum bright="-21000" contrast="30000"/>
          </a:blip>
          <a:srcRect l="35139" t="11319" r="33202" b="6890"/>
          <a:stretch>
            <a:fillRect/>
          </a:stretch>
        </p:blipFill>
        <p:spPr bwMode="auto">
          <a:xfrm>
            <a:off x="6858016" y="1500174"/>
            <a:ext cx="2071702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 cstate="print">
            <a:lum bright="-21000" contrast="23000"/>
          </a:blip>
          <a:srcRect l="18815" t="12795" r="17155" b="7382"/>
          <a:stretch>
            <a:fillRect/>
          </a:stretch>
        </p:blipFill>
        <p:spPr bwMode="auto">
          <a:xfrm>
            <a:off x="6715140" y="4714884"/>
            <a:ext cx="2428860" cy="19746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6" cstate="print">
            <a:lum bright="-25000" contrast="35000"/>
          </a:blip>
          <a:srcRect l="14111" t="11319" r="13004" b="9350"/>
          <a:stretch>
            <a:fillRect/>
          </a:stretch>
        </p:blipFill>
        <p:spPr bwMode="auto">
          <a:xfrm>
            <a:off x="4000496" y="4714884"/>
            <a:ext cx="2571736" cy="19163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CCFF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Заголовок 1"/>
          <p:cNvSpPr>
            <a:spLocks noGrp="1"/>
          </p:cNvSpPr>
          <p:nvPr>
            <p:ph type="title"/>
          </p:nvPr>
        </p:nvSpPr>
        <p:spPr>
          <a:xfrm>
            <a:off x="1071563" y="2928938"/>
            <a:ext cx="6715125" cy="1643062"/>
          </a:xfrm>
        </p:spPr>
        <p:txBody>
          <a:bodyPr/>
          <a:lstStyle/>
          <a:p>
            <a:pPr eaLnBrk="1" hangingPunct="1"/>
            <a:endParaRPr lang="uk-UA" altLang="ru-RU" smtClean="0">
              <a:solidFill>
                <a:srgbClr val="000007"/>
              </a:solidFill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  <a:solidFill>
            <a:schemeClr val="bg1"/>
          </a:solidFill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uk-UA" dirty="0" smtClean="0"/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uk-UA" dirty="0" smtClean="0"/>
          </a:p>
          <a:p>
            <a:pPr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uk-UA" sz="6600" b="1" i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Дякую </a:t>
            </a:r>
            <a:r>
              <a:rPr lang="uk-UA" sz="6600" b="1" i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за увагу!</a:t>
            </a:r>
          </a:p>
        </p:txBody>
      </p:sp>
      <p:pic>
        <p:nvPicPr>
          <p:cNvPr id="6146" name="Picture 2" descr="D:\Системна папка\Downloads\завантаження (22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43570" y="2714620"/>
            <a:ext cx="3500430" cy="37147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57290" y="0"/>
            <a:ext cx="6286544" cy="928670"/>
          </a:xfrm>
        </p:spPr>
        <p:txBody>
          <a:bodyPr>
            <a:normAutofit/>
          </a:bodyPr>
          <a:lstStyle/>
          <a:p>
            <a:endParaRPr lang="uk-UA" sz="3200" b="1" i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357166"/>
            <a:ext cx="8229600" cy="5768997"/>
          </a:xfrm>
        </p:spPr>
        <p:txBody>
          <a:bodyPr>
            <a:normAutofit lnSpcReduction="10000"/>
          </a:bodyPr>
          <a:lstStyle/>
          <a:p>
            <a:pPr marL="273050" indent="449263">
              <a:buNone/>
            </a:pPr>
            <a:endParaRPr lang="uk-UA" sz="2800" b="1" dirty="0" smtClean="0"/>
          </a:p>
          <a:p>
            <a:pPr marL="273050" indent="449263">
              <a:buNone/>
            </a:pPr>
            <a:r>
              <a:rPr lang="uk-UA" sz="2800" b="1" dirty="0" smtClean="0"/>
              <a:t>   Моя педагогічна філософія</a:t>
            </a:r>
            <a:r>
              <a:rPr lang="uk-UA" sz="2800" dirty="0" smtClean="0"/>
              <a:t>:</a:t>
            </a:r>
          </a:p>
          <a:p>
            <a:pPr marL="273050" indent="449263">
              <a:buNone/>
            </a:pPr>
            <a:endParaRPr lang="ru-RU" sz="2000" dirty="0" smtClean="0"/>
          </a:p>
          <a:p>
            <a:r>
              <a:rPr lang="uk-UA" sz="2000" b="1" i="1" dirty="0" smtClean="0">
                <a:solidFill>
                  <a:srgbClr val="0070C0"/>
                </a:solidFill>
                <a:cs typeface="Mongolian Baiti" pitchFamily="66" charset="0"/>
              </a:rPr>
              <a:t>розвивати, навчати і виховувати одночасно; </a:t>
            </a:r>
          </a:p>
          <a:p>
            <a:r>
              <a:rPr lang="uk-UA" sz="2000" b="1" i="1" dirty="0" smtClean="0">
                <a:solidFill>
                  <a:srgbClr val="0070C0"/>
                </a:solidFill>
                <a:cs typeface="Mongolian Baiti" pitchFamily="66" charset="0"/>
              </a:rPr>
              <a:t>максимально враховувати індивідуальні особливості учнів та студентів; </a:t>
            </a:r>
          </a:p>
          <a:p>
            <a:r>
              <a:rPr lang="uk-UA" sz="2000" b="1" i="1" dirty="0" smtClean="0">
                <a:solidFill>
                  <a:srgbClr val="0070C0"/>
                </a:solidFill>
                <a:cs typeface="Mongolian Baiti" pitchFamily="66" charset="0"/>
              </a:rPr>
              <a:t>всебічно розвивати творчі здібності учнів та студентів.</a:t>
            </a:r>
            <a:endParaRPr lang="ru-RU" sz="2000" b="1" i="1" dirty="0" smtClean="0">
              <a:solidFill>
                <a:srgbClr val="0070C0"/>
              </a:solidFill>
              <a:cs typeface="Mongolian Baiti" pitchFamily="66" charset="0"/>
            </a:endParaRPr>
          </a:p>
          <a:p>
            <a:pPr marL="273050" indent="439738">
              <a:buNone/>
            </a:pPr>
            <a:endParaRPr lang="uk-UA" sz="1600" b="1" dirty="0" smtClean="0"/>
          </a:p>
          <a:p>
            <a:pPr marL="273050" indent="439738" algn="just">
              <a:buNone/>
            </a:pPr>
            <a:r>
              <a:rPr lang="uk-UA" sz="2800" b="1" dirty="0" smtClean="0"/>
              <a:t>        Педагогічне кредо</a:t>
            </a:r>
          </a:p>
          <a:p>
            <a:pPr marL="273050" indent="439738">
              <a:buNone/>
            </a:pPr>
            <a:endParaRPr lang="uk-UA" sz="2000" b="1" dirty="0" smtClean="0"/>
          </a:p>
          <a:p>
            <a:pPr marL="273050" indent="439738">
              <a:buNone/>
            </a:pPr>
            <a:r>
              <a:rPr lang="uk-UA" sz="2000" b="1" i="1" dirty="0" err="1" smtClean="0">
                <a:solidFill>
                  <a:srgbClr val="0070C0"/>
                </a:solidFill>
              </a:rPr>
              <a:t>“Людина</a:t>
            </a:r>
            <a:r>
              <a:rPr lang="uk-UA" sz="2000" b="1" i="1" dirty="0" smtClean="0">
                <a:solidFill>
                  <a:srgbClr val="0070C0"/>
                </a:solidFill>
              </a:rPr>
              <a:t>, що не знає нічого, може</a:t>
            </a:r>
          </a:p>
          <a:p>
            <a:pPr marL="273050" indent="439738">
              <a:buNone/>
            </a:pPr>
            <a:r>
              <a:rPr lang="uk-UA" sz="2000" b="1" i="1" dirty="0" smtClean="0">
                <a:solidFill>
                  <a:srgbClr val="0070C0"/>
                </a:solidFill>
              </a:rPr>
              <a:t> навчитися; справа тільки в тому,</a:t>
            </a:r>
          </a:p>
          <a:p>
            <a:pPr marL="273050" indent="439738">
              <a:buNone/>
            </a:pPr>
            <a:r>
              <a:rPr lang="uk-UA" sz="2000" b="1" i="1" dirty="0" smtClean="0">
                <a:solidFill>
                  <a:srgbClr val="0070C0"/>
                </a:solidFill>
              </a:rPr>
              <a:t> щоб запалити в ній бажання</a:t>
            </a:r>
          </a:p>
          <a:p>
            <a:pPr marL="273050" indent="439738">
              <a:buNone/>
            </a:pPr>
            <a:r>
              <a:rPr lang="uk-UA" sz="2000" b="1" i="1" dirty="0" smtClean="0">
                <a:solidFill>
                  <a:srgbClr val="0070C0"/>
                </a:solidFill>
              </a:rPr>
              <a:t> </a:t>
            </a:r>
            <a:r>
              <a:rPr lang="uk-UA" sz="2000" b="1" i="1" dirty="0" err="1" smtClean="0">
                <a:solidFill>
                  <a:srgbClr val="0070C0"/>
                </a:solidFill>
              </a:rPr>
              <a:t>вчитися”</a:t>
            </a:r>
            <a:endParaRPr lang="ru-RU" sz="2000" i="1" dirty="0" smtClean="0">
              <a:solidFill>
                <a:srgbClr val="0070C0"/>
              </a:solidFill>
            </a:endParaRPr>
          </a:p>
          <a:p>
            <a:pPr algn="just">
              <a:buNone/>
            </a:pPr>
            <a:r>
              <a:rPr lang="uk-UA" sz="1800" b="1" i="1" dirty="0" smtClean="0">
                <a:solidFill>
                  <a:srgbClr val="FF0000"/>
                </a:solidFill>
              </a:rPr>
              <a:t>                                                            Д. Дідро, </a:t>
            </a:r>
          </a:p>
          <a:p>
            <a:pPr algn="just">
              <a:buNone/>
            </a:pPr>
            <a:r>
              <a:rPr lang="uk-UA" sz="1800" b="1" i="1" dirty="0" smtClean="0">
                <a:solidFill>
                  <a:srgbClr val="FF0000"/>
                </a:solidFill>
              </a:rPr>
              <a:t>                                                   французький філософ</a:t>
            </a:r>
            <a:endParaRPr lang="uk-UA" sz="1800" b="1" i="1" dirty="0">
              <a:solidFill>
                <a:srgbClr val="FF0000"/>
              </a:solidFill>
            </a:endParaRPr>
          </a:p>
        </p:txBody>
      </p:sp>
      <p:pic>
        <p:nvPicPr>
          <p:cNvPr id="5" name="Рисунок 4" descr="C:\Users\User\Downloads\картинка з книгою.jpg"/>
          <p:cNvPicPr/>
          <p:nvPr/>
        </p:nvPicPr>
        <p:blipFill>
          <a:blip r:embed="rId3"/>
          <a:srcRect b="14679"/>
          <a:stretch>
            <a:fillRect/>
          </a:stretch>
        </p:blipFill>
        <p:spPr bwMode="auto">
          <a:xfrm>
            <a:off x="5500695" y="3429000"/>
            <a:ext cx="3214710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457200" y="642918"/>
            <a:ext cx="8229600" cy="5483245"/>
          </a:xfrm>
        </p:spPr>
        <p:txBody>
          <a:bodyPr/>
          <a:lstStyle/>
          <a:p>
            <a:endParaRPr lang="uk-U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Заголовок 1"/>
          <p:cNvSpPr>
            <a:spLocks noGrp="1"/>
          </p:cNvSpPr>
          <p:nvPr>
            <p:ph type="title"/>
          </p:nvPr>
        </p:nvSpPr>
        <p:spPr>
          <a:xfrm>
            <a:off x="457200" y="160338"/>
            <a:ext cx="8075613" cy="1397000"/>
          </a:xfrm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ru-RU" altLang="ru-RU" sz="3600" b="1" i="1" dirty="0" smtClean="0">
                <a:solidFill>
                  <a:schemeClr val="tx2"/>
                </a:solidFill>
              </a:rPr>
              <a:t/>
            </a:r>
            <a:br>
              <a:rPr lang="ru-RU" altLang="ru-RU" sz="3600" b="1" i="1" dirty="0" smtClean="0">
                <a:solidFill>
                  <a:schemeClr val="tx2"/>
                </a:solidFill>
              </a:rPr>
            </a:br>
            <a:r>
              <a:rPr lang="ru-RU" altLang="ru-RU" sz="36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1.Навчально-методична робота</a:t>
            </a:r>
            <a:br>
              <a:rPr lang="ru-RU" altLang="ru-RU" sz="36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1.1. </a:t>
            </a:r>
            <a:r>
              <a:rPr lang="ru-RU" altLang="ru-RU" sz="28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Навчально-методичні</a:t>
            </a:r>
            <a:r>
              <a:rPr lang="ru-RU" altLang="ru-RU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8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розробки</a:t>
            </a:r>
            <a:r>
              <a:rPr lang="ru-RU" altLang="ru-RU" sz="3200" b="1" i="1" dirty="0" smtClean="0">
                <a:solidFill>
                  <a:srgbClr val="FF0000"/>
                </a:solidFill>
              </a:rPr>
              <a:t/>
            </a:r>
            <a:br>
              <a:rPr lang="ru-RU" altLang="ru-RU" sz="3200" b="1" i="1" dirty="0" smtClean="0">
                <a:solidFill>
                  <a:srgbClr val="FF0000"/>
                </a:solidFill>
              </a:rPr>
            </a:br>
            <a:endParaRPr lang="uk-UA" altLang="ru-RU" sz="3200" dirty="0" smtClean="0">
              <a:solidFill>
                <a:srgbClr val="FF0000"/>
              </a:solidFill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457200" y="1643049"/>
            <a:ext cx="5757874" cy="5000661"/>
          </a:xfrm>
          <a:solidFill>
            <a:srgbClr val="FFFFFF"/>
          </a:solidFill>
        </p:spPr>
        <p:txBody>
          <a:bodyPr rtlCol="0">
            <a:normAutofit fontScale="77500" lnSpcReduction="20000"/>
          </a:bodyPr>
          <a:lstStyle/>
          <a:p>
            <a:pPr marL="0" indent="354013" eaLnBrk="1" fontAlgn="auto" hangingPunct="1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uk-UA" sz="1900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uk-UA" sz="1900" dirty="0" err="1" smtClean="0">
                <a:latin typeface="Times New Roman" pitchFamily="18" charset="0"/>
                <a:cs typeface="Times New Roman" pitchFamily="18" charset="0"/>
              </a:rPr>
              <a:t>міжатестаційний</a:t>
            </a:r>
            <a:r>
              <a:rPr lang="uk-UA" sz="1900" dirty="0" smtClean="0">
                <a:latin typeface="Times New Roman" pitchFamily="18" charset="0"/>
                <a:cs typeface="Times New Roman" pitchFamily="18" charset="0"/>
              </a:rPr>
              <a:t> період мною видано ряд </a:t>
            </a:r>
            <a:r>
              <a:rPr lang="uk-UA" sz="1900" b="1" dirty="0" smtClean="0">
                <a:latin typeface="Times New Roman" pitchFamily="18" charset="0"/>
                <a:cs typeface="Times New Roman" pitchFamily="18" charset="0"/>
              </a:rPr>
              <a:t>навчально-</a:t>
            </a:r>
          </a:p>
          <a:p>
            <a:pPr marL="0" indent="354013" eaLnBrk="1" fontAlgn="auto" hangingPunct="1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uk-UA" sz="1900" b="1" dirty="0" smtClean="0">
                <a:latin typeface="Times New Roman" pitchFamily="18" charset="0"/>
                <a:cs typeface="Times New Roman" pitchFamily="18" charset="0"/>
              </a:rPr>
              <a:t>методичних розробок</a:t>
            </a:r>
            <a:r>
              <a:rPr lang="uk-UA" sz="1900" dirty="0" smtClean="0">
                <a:latin typeface="Times New Roman" pitchFamily="18" charset="0"/>
                <a:cs typeface="Times New Roman" pitchFamily="18" charset="0"/>
              </a:rPr>
              <a:t>, зокрема:</a:t>
            </a:r>
          </a:p>
          <a:p>
            <a:pPr marL="0" indent="355600" eaLnBrk="1" fontAlgn="auto" hangingPunct="1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uk-UA" sz="1900" dirty="0" smtClean="0">
                <a:latin typeface="Times New Roman" pitchFamily="18" charset="0"/>
                <a:cs typeface="Times New Roman" pitchFamily="18" charset="0"/>
              </a:rPr>
              <a:t>1. Конспект лекцій з дисципліни «Основи технічної творчості» </a:t>
            </a:r>
          </a:p>
          <a:p>
            <a:pPr marL="0" indent="0" eaLnBrk="1" fontAlgn="auto" hangingPunct="1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uk-UA" sz="1900" dirty="0" smtClean="0">
                <a:latin typeface="Times New Roman" pitchFamily="18" charset="0"/>
                <a:cs typeface="Times New Roman" pitchFamily="18" charset="0"/>
              </a:rPr>
              <a:t>(2022р.)</a:t>
            </a:r>
          </a:p>
          <a:p>
            <a:pPr marL="0" indent="354013" eaLnBrk="1" fontAlgn="auto" hangingPunct="1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uk-UA" sz="1900" dirty="0" smtClean="0">
                <a:latin typeface="Times New Roman" pitchFamily="18" charset="0"/>
                <a:cs typeface="Times New Roman" pitchFamily="18" charset="0"/>
              </a:rPr>
              <a:t>2. Методичні вказівки до виконання практичних робіт з </a:t>
            </a:r>
          </a:p>
          <a:p>
            <a:pPr marL="0" indent="354013" eaLnBrk="1" fontAlgn="auto" hangingPunct="1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uk-UA" sz="1900" dirty="0" smtClean="0">
                <a:latin typeface="Times New Roman" pitchFamily="18" charset="0"/>
                <a:cs typeface="Times New Roman" pitchFamily="18" charset="0"/>
              </a:rPr>
              <a:t>дисципліни «Основи технічної творчості» (2022р.)</a:t>
            </a:r>
          </a:p>
          <a:p>
            <a:pPr marL="0" indent="354013" eaLnBrk="1" fontAlgn="auto" hangingPunct="1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uk-UA" sz="1900" dirty="0" smtClean="0">
                <a:latin typeface="Times New Roman" pitchFamily="18" charset="0"/>
                <a:cs typeface="Times New Roman" pitchFamily="18" charset="0"/>
              </a:rPr>
              <a:t>3. Опорний конспект з предмета «Охорона праці» (2023р).</a:t>
            </a:r>
          </a:p>
          <a:p>
            <a:pPr marL="0" indent="354013" eaLnBrk="1" fontAlgn="auto" hangingPunct="1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uk-UA" sz="1900" dirty="0" smtClean="0">
                <a:latin typeface="Times New Roman" pitchFamily="18" charset="0"/>
                <a:cs typeface="Times New Roman" pitchFamily="18" charset="0"/>
              </a:rPr>
              <a:t>4. Конспект лекцій з дисципліни «Автоматизація виробництва» (2023р.).</a:t>
            </a:r>
          </a:p>
          <a:p>
            <a:pPr marL="0" indent="354013" eaLnBrk="1" fontAlgn="auto" hangingPunct="1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uk-UA" sz="1900" dirty="0" smtClean="0">
                <a:latin typeface="Times New Roman" pitchFamily="18" charset="0"/>
                <a:cs typeface="Times New Roman" pitchFamily="18" charset="0"/>
              </a:rPr>
              <a:t>5. Методичні вказівки до виконання практичних робіт з дисципліни «Автоматизація виробництва» (2023р.).</a:t>
            </a:r>
          </a:p>
          <a:p>
            <a:pPr marL="0" indent="354013" eaLnBrk="1" fontAlgn="auto" hangingPunct="1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uk-UA" sz="1900" dirty="0" smtClean="0">
                <a:latin typeface="Times New Roman" pitchFamily="18" charset="0"/>
                <a:cs typeface="Times New Roman" pitchFamily="18" charset="0"/>
              </a:rPr>
              <a:t>6. Конспект лекцій з дисципліни «Охорона праці» (2023р.).</a:t>
            </a:r>
          </a:p>
          <a:p>
            <a:pPr marL="0" indent="354013" eaLnBrk="1" fontAlgn="auto" hangingPunct="1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uk-UA" sz="1900" dirty="0" smtClean="0">
                <a:latin typeface="Times New Roman" pitchFamily="18" charset="0"/>
                <a:cs typeface="Times New Roman" pitchFamily="18" charset="0"/>
              </a:rPr>
              <a:t>7. Конспект лекцій з дисципліни «Основи технічної творчості» (2023р.). </a:t>
            </a:r>
          </a:p>
          <a:p>
            <a:pPr marL="0" indent="354013" eaLnBrk="1" fontAlgn="auto" hangingPunct="1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uk-UA" sz="1900" dirty="0" smtClean="0">
                <a:latin typeface="Times New Roman" pitchFamily="18" charset="0"/>
                <a:cs typeface="Times New Roman" pitchFamily="18" charset="0"/>
              </a:rPr>
              <a:t>8. Методичні вказівки до виконання практичних робіт з дисципліни «Основи технічної творчості». </a:t>
            </a:r>
          </a:p>
          <a:p>
            <a:pPr marL="0" indent="354013" eaLnBrk="1" fontAlgn="auto" hangingPunct="1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uk-UA" sz="1900" dirty="0" smtClean="0">
                <a:latin typeface="Times New Roman" pitchFamily="18" charset="0"/>
                <a:cs typeface="Times New Roman" pitchFamily="18" charset="0"/>
              </a:rPr>
              <a:t>9. Конспект лекцій з дисципліни «Машини і обладнання для переробки с/г продукції» (2023р.). </a:t>
            </a:r>
          </a:p>
          <a:p>
            <a:pPr eaLnBrk="1" fontAlgn="auto" hangingPunct="1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uk-UA" sz="2400" dirty="0"/>
          </a:p>
        </p:txBody>
      </p:sp>
      <p:sp>
        <p:nvSpPr>
          <p:cNvPr id="6148" name="AutoShape 4" descr="Електронні підручники та посібники | Подолянський ліцей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uk-UA" altLang="ru-RU"/>
          </a:p>
        </p:txBody>
      </p:sp>
      <p:sp>
        <p:nvSpPr>
          <p:cNvPr id="6149" name="AutoShape 6" descr="Електронні підручники та посібники | Подолянський ліцей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uk-UA" altLang="ru-RU"/>
          </a:p>
        </p:txBody>
      </p:sp>
      <p:pic>
        <p:nvPicPr>
          <p:cNvPr id="6150" name="Picture 7" descr="C:\Users\User\Documents\завантаження (2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715140" y="1571612"/>
            <a:ext cx="2230437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57950" y="3214662"/>
            <a:ext cx="2786050" cy="3429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Заголовок 1"/>
          <p:cNvSpPr>
            <a:spLocks noGrp="1"/>
          </p:cNvSpPr>
          <p:nvPr>
            <p:ph type="title"/>
          </p:nvPr>
        </p:nvSpPr>
        <p:spPr>
          <a:xfrm>
            <a:off x="914400" y="285750"/>
            <a:ext cx="7586663" cy="928688"/>
          </a:xfrm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ru-RU" altLang="ru-RU" sz="3600" b="1" i="1" smtClean="0">
                <a:solidFill>
                  <a:schemeClr val="tx2"/>
                </a:solidFill>
              </a:rPr>
              <a:t/>
            </a:r>
            <a:br>
              <a:rPr lang="ru-RU" altLang="ru-RU" sz="3600" b="1" i="1" smtClean="0">
                <a:solidFill>
                  <a:schemeClr val="tx2"/>
                </a:solidFill>
              </a:rPr>
            </a:br>
            <a:r>
              <a:rPr lang="ru-RU" altLang="ru-RU" sz="32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1.1. Навчально-методичні розробки</a:t>
            </a:r>
            <a:br>
              <a:rPr lang="ru-RU" altLang="ru-RU" sz="32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endParaRPr lang="uk-UA" altLang="ru-RU" sz="320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457200" y="1428750"/>
            <a:ext cx="4972056" cy="5143522"/>
          </a:xfrm>
          <a:solidFill>
            <a:schemeClr val="accent1">
              <a:lumMod val="20000"/>
              <a:lumOff val="80000"/>
            </a:schemeClr>
          </a:solidFill>
        </p:spPr>
        <p:txBody>
          <a:bodyPr rtlCol="0">
            <a:normAutofit fontScale="85000" lnSpcReduction="20000"/>
          </a:bodyPr>
          <a:lstStyle/>
          <a:p>
            <a:pPr marL="0" indent="354013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10. Конспект лекцій з дисципліни «Основи тваринництва» (2023р.).</a:t>
            </a:r>
          </a:p>
          <a:p>
            <a:pPr marL="0" indent="354013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11. Методичні вказівки до практичних робіт з дисципліни: «Основи тваринництва» (2023р.). </a:t>
            </a:r>
          </a:p>
          <a:p>
            <a:pPr marL="0" indent="354013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12. Конспект лекцій з дисципліни «Вступ до спеціальності» (2023р.).</a:t>
            </a:r>
          </a:p>
          <a:p>
            <a:pPr marL="0" indent="354013" algn="just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13. Методичні вказівки до виконання практичних робіт з дисципліни «Вступ до спеціальності» (2023р.).</a:t>
            </a:r>
          </a:p>
          <a:p>
            <a:pPr marL="0" indent="354013" algn="just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14. Методичні вказівки до контрольних робіт з дисципліни «Вступ до спеціальності» (2023р.).</a:t>
            </a:r>
          </a:p>
          <a:p>
            <a:pPr marL="0" indent="354013" algn="just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15. Методичні вказівки до самостійної роботи з дисципліни «Вступ до спеціальності» (2023р.).</a:t>
            </a:r>
          </a:p>
          <a:p>
            <a:pPr marL="0" indent="354013" algn="just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16. Конспект лекцій з дисципліни «</a:t>
            </a:r>
            <a:r>
              <a:rPr lang="uk-UA" sz="2000" dirty="0" err="1" smtClean="0">
                <a:latin typeface="Times New Roman" pitchFamily="18" charset="0"/>
                <a:cs typeface="Times New Roman" pitchFamily="18" charset="0"/>
              </a:rPr>
              <a:t>Енергоощадні</a:t>
            </a: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 технології» (2023р.).</a:t>
            </a:r>
          </a:p>
          <a:p>
            <a:pPr marL="0" indent="354013" algn="just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17. Методичні вказівки до виконання практичних робіт з дисципліни «</a:t>
            </a:r>
            <a:r>
              <a:rPr lang="uk-UA" sz="2000" dirty="0" err="1" smtClean="0">
                <a:latin typeface="Times New Roman" pitchFamily="18" charset="0"/>
                <a:cs typeface="Times New Roman" pitchFamily="18" charset="0"/>
              </a:rPr>
              <a:t>Енергоощадні</a:t>
            </a: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 технології» (2023р.).</a:t>
            </a:r>
          </a:p>
          <a:p>
            <a:pPr marL="0" indent="354013" algn="just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18. Методичні вказівки до самостійної роботи з дисципліни «</a:t>
            </a:r>
            <a:r>
              <a:rPr lang="uk-UA" sz="2000" dirty="0" err="1" smtClean="0">
                <a:latin typeface="Times New Roman" pitchFamily="18" charset="0"/>
                <a:cs typeface="Times New Roman" pitchFamily="18" charset="0"/>
              </a:rPr>
              <a:t>Енергоощадні</a:t>
            </a: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 технології» (2023р.).</a:t>
            </a:r>
          </a:p>
        </p:txBody>
      </p:sp>
      <p:sp>
        <p:nvSpPr>
          <p:cNvPr id="7172" name="AutoShape 4" descr="Електронні підручники та посібники | Подолянський ліцей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uk-UA" altLang="ru-RU"/>
          </a:p>
        </p:txBody>
      </p:sp>
      <p:sp>
        <p:nvSpPr>
          <p:cNvPr id="7173" name="AutoShape 6" descr="Електронні підручники та посібники | Подолянський ліцей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uk-UA" altLang="ru-RU"/>
          </a:p>
        </p:txBody>
      </p:sp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00694" y="1500174"/>
            <a:ext cx="3460709" cy="4786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6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Заголовок 1"/>
          <p:cNvSpPr>
            <a:spLocks noGrp="1"/>
          </p:cNvSpPr>
          <p:nvPr>
            <p:ph type="title"/>
          </p:nvPr>
        </p:nvSpPr>
        <p:spPr>
          <a:xfrm>
            <a:off x="914400" y="285750"/>
            <a:ext cx="7586663" cy="928688"/>
          </a:xfrm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ru-RU" altLang="ru-RU" sz="3600" b="1" i="1" dirty="0" smtClean="0">
                <a:solidFill>
                  <a:schemeClr val="tx2"/>
                </a:solidFill>
              </a:rPr>
              <a:t/>
            </a:r>
            <a:br>
              <a:rPr lang="ru-RU" altLang="ru-RU" sz="3600" b="1" i="1" dirty="0" smtClean="0">
                <a:solidFill>
                  <a:schemeClr val="tx2"/>
                </a:solidFill>
              </a:rPr>
            </a:br>
            <a:r>
              <a:rPr lang="ru-RU" altLang="ru-RU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1.1.</a:t>
            </a:r>
            <a:r>
              <a:rPr lang="ru-RU" altLang="ru-RU" sz="3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Навчально-методичні </a:t>
            </a:r>
            <a:r>
              <a:rPr lang="ru-RU" altLang="ru-RU" sz="32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розробки</a:t>
            </a:r>
            <a:r>
              <a:rPr lang="ru-RU" altLang="ru-RU" sz="3200" b="1" i="1" dirty="0" smtClean="0">
                <a:solidFill>
                  <a:schemeClr val="tx2"/>
                </a:solidFill>
              </a:rPr>
              <a:t/>
            </a:r>
            <a:br>
              <a:rPr lang="ru-RU" altLang="ru-RU" sz="3200" b="1" i="1" dirty="0" smtClean="0">
                <a:solidFill>
                  <a:schemeClr val="tx2"/>
                </a:solidFill>
              </a:rPr>
            </a:br>
            <a:endParaRPr lang="uk-UA" altLang="ru-RU" sz="3200" dirty="0" smtClean="0">
              <a:solidFill>
                <a:schemeClr val="tx2"/>
              </a:solidFill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457200" y="1428750"/>
            <a:ext cx="5329246" cy="5143522"/>
          </a:xfrm>
          <a:solidFill>
            <a:srgbClr val="FFFFFF"/>
          </a:solidFill>
        </p:spPr>
        <p:txBody>
          <a:bodyPr rtlCol="0">
            <a:normAutofit fontScale="70000" lnSpcReduction="20000"/>
          </a:bodyPr>
          <a:lstStyle/>
          <a:p>
            <a:pPr marL="0" indent="354013" eaLnBrk="1" fontAlgn="auto" hangingPunct="1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uk-UA" sz="2500" dirty="0" smtClean="0">
                <a:latin typeface="Times New Roman" pitchFamily="18" charset="0"/>
                <a:cs typeface="Times New Roman" pitchFamily="18" charset="0"/>
              </a:rPr>
              <a:t>19. Методичні вказівки до контрольних робіт з дисципліни «</a:t>
            </a:r>
            <a:r>
              <a:rPr lang="uk-UA" sz="2500" dirty="0" err="1" smtClean="0">
                <a:latin typeface="Times New Roman" pitchFamily="18" charset="0"/>
                <a:cs typeface="Times New Roman" pitchFamily="18" charset="0"/>
              </a:rPr>
              <a:t>Енергоощадні</a:t>
            </a:r>
            <a:r>
              <a:rPr lang="uk-UA" sz="2500" dirty="0" smtClean="0">
                <a:latin typeface="Times New Roman" pitchFamily="18" charset="0"/>
                <a:cs typeface="Times New Roman" pitchFamily="18" charset="0"/>
              </a:rPr>
              <a:t> технології» (2023р.).</a:t>
            </a:r>
          </a:p>
          <a:p>
            <a:pPr marL="0" indent="354013" eaLnBrk="1" fontAlgn="auto" hangingPunct="1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uk-UA" sz="2500" dirty="0" smtClean="0">
                <a:latin typeface="Times New Roman" pitchFamily="18" charset="0"/>
                <a:cs typeface="Times New Roman" pitchFamily="18" charset="0"/>
              </a:rPr>
              <a:t>20. Конспект лекцій з дисципліни «Основи охорони праці» (2025р).</a:t>
            </a:r>
          </a:p>
          <a:p>
            <a:pPr marL="0" indent="354013" eaLnBrk="1" fontAlgn="auto" hangingPunct="1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uk-UA" sz="2500" dirty="0" smtClean="0">
                <a:latin typeface="Times New Roman" pitchFamily="18" charset="0"/>
                <a:cs typeface="Times New Roman" pitchFamily="18" charset="0"/>
              </a:rPr>
              <a:t>21. Методичні вказівки до виконання практичних робіт з дисципліни «Основи охорони праці» (2025 р).</a:t>
            </a:r>
          </a:p>
          <a:p>
            <a:pPr marL="0" indent="354013" eaLnBrk="1" fontAlgn="auto" hangingPunct="1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uk-UA" sz="2500" dirty="0" smtClean="0">
                <a:latin typeface="Times New Roman" pitchFamily="18" charset="0"/>
                <a:cs typeface="Times New Roman" pitchFamily="18" charset="0"/>
              </a:rPr>
              <a:t>22. Методичні вказівки до самостійної роботи  з дисципліни «Основи охорони праці» (2025 р).</a:t>
            </a:r>
          </a:p>
          <a:p>
            <a:pPr marL="0" indent="354013" eaLnBrk="1" fontAlgn="auto" hangingPunct="1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uk-UA" sz="2500" dirty="0" smtClean="0">
                <a:latin typeface="Times New Roman" pitchFamily="18" charset="0"/>
                <a:cs typeface="Times New Roman" pitchFamily="18" charset="0"/>
              </a:rPr>
              <a:t>23. Методичні вказівки до виконання контрольних робіт з дисципліни «Основи охорони праці» (2025 р).</a:t>
            </a:r>
          </a:p>
          <a:p>
            <a:pPr marL="0" indent="354013" eaLnBrk="1" fontAlgn="auto" hangingPunct="1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uk-UA" sz="2500" dirty="0" smtClean="0">
                <a:latin typeface="Times New Roman" pitchFamily="18" charset="0"/>
                <a:cs typeface="Times New Roman" pitchFamily="18" charset="0"/>
              </a:rPr>
              <a:t>24. Методичні вказівки до виконання практичних робіт з дисципліни «Охорона праці» (2025 р).</a:t>
            </a:r>
          </a:p>
          <a:p>
            <a:pPr marL="0" indent="354013" eaLnBrk="1" fontAlgn="auto" hangingPunct="1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uk-UA" sz="2500" dirty="0" smtClean="0">
                <a:latin typeface="Times New Roman" pitchFamily="18" charset="0"/>
                <a:cs typeface="Times New Roman" pitchFamily="18" charset="0"/>
              </a:rPr>
              <a:t>25. Навчальний посібник з  предмета «Охорона праці» (2025 р). </a:t>
            </a:r>
            <a:r>
              <a:rPr lang="uk-UA" sz="2000" dirty="0" smtClean="0"/>
              <a:t> 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uk-UA" sz="2400" dirty="0"/>
          </a:p>
        </p:txBody>
      </p:sp>
      <p:sp>
        <p:nvSpPr>
          <p:cNvPr id="8196" name="AutoShape 4" descr="Електронні підручники та посібники | Подолянський ліцей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uk-UA" altLang="ru-RU"/>
          </a:p>
        </p:txBody>
      </p:sp>
      <p:sp>
        <p:nvSpPr>
          <p:cNvPr id="8197" name="AutoShape 6" descr="Електронні підручники та посібники | Подолянський ліцей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uk-UA" altLang="ru-RU"/>
          </a:p>
        </p:txBody>
      </p:sp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2" cstate="print"/>
          <a:srcRect r="2241"/>
          <a:stretch>
            <a:fillRect/>
          </a:stretch>
        </p:blipFill>
        <p:spPr bwMode="auto">
          <a:xfrm>
            <a:off x="5929290" y="1357298"/>
            <a:ext cx="3142646" cy="4071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Рисунок 7"/>
          <p:cNvPicPr/>
          <p:nvPr/>
        </p:nvPicPr>
        <p:blipFill>
          <a:blip r:embed="rId3"/>
          <a:srcRect l="5257" t="23622" r="65298" b="8366"/>
          <a:stretch>
            <a:fillRect/>
          </a:stretch>
        </p:blipFill>
        <p:spPr bwMode="auto">
          <a:xfrm>
            <a:off x="6429388" y="4143380"/>
            <a:ext cx="2143140" cy="27146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1143008"/>
          </a:xfrm>
          <a:solidFill>
            <a:schemeClr val="bg1"/>
          </a:solidFill>
        </p:spPr>
        <p:txBody>
          <a:bodyPr/>
          <a:lstStyle/>
          <a:p>
            <a:r>
              <a:rPr lang="uk-UA" b="1" i="1" dirty="0" smtClean="0">
                <a:latin typeface="Times New Roman" pitchFamily="18" charset="0"/>
                <a:cs typeface="Times New Roman" pitchFamily="18" charset="0"/>
              </a:rPr>
              <a:t>1.2. </a:t>
            </a:r>
            <a:r>
              <a:rPr lang="uk-UA" b="1" i="1" dirty="0" smtClean="0">
                <a:latin typeface="Times New Roman" pitchFamily="18" charset="0"/>
                <a:cs typeface="Times New Roman" pitchFamily="18" charset="0"/>
              </a:rPr>
              <a:t>Олімпіади, конкурси</a:t>
            </a:r>
            <a:endParaRPr lang="uk-UA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158" y="1714488"/>
            <a:ext cx="4071966" cy="3929090"/>
          </a:xfrm>
          <a:solidFill>
            <a:srgbClr val="FFCCFF"/>
          </a:solidFill>
        </p:spPr>
        <p:txBody>
          <a:bodyPr/>
          <a:lstStyle/>
          <a:p>
            <a:pPr marL="0" indent="354013" algn="just">
              <a:buNone/>
            </a:pPr>
            <a:endParaRPr lang="uk-UA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354013" algn="just">
              <a:buNone/>
            </a:pP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У квітні 2024 року підготувала переможця обласної </a:t>
            </a:r>
            <a:r>
              <a:rPr lang="uk-UA" sz="2400" dirty="0" err="1" smtClean="0">
                <a:latin typeface="Times New Roman" pitchFamily="18" charset="0"/>
                <a:cs typeface="Times New Roman" pitchFamily="18" charset="0"/>
              </a:rPr>
              <a:t>інтернет-олімпіади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 з предмету «Охорона праці» (</a:t>
            </a:r>
            <a:r>
              <a:rPr lang="uk-UA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Ясак Катерина, учениця 23-К групи зайняла I місце в II етапі олімпіади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). </a:t>
            </a:r>
            <a:endParaRPr lang="uk-UA" dirty="0"/>
          </a:p>
        </p:txBody>
      </p:sp>
      <p:pic>
        <p:nvPicPr>
          <p:cNvPr id="4" name="Рисунок 3"/>
          <p:cNvPicPr/>
          <p:nvPr/>
        </p:nvPicPr>
        <p:blipFill>
          <a:blip r:embed="rId2">
            <a:lum bright="-8000" contrast="9000"/>
          </a:blip>
          <a:srcRect l="46207" t="29528" r="19368" b="18209"/>
          <a:stretch>
            <a:fillRect/>
          </a:stretch>
        </p:blipFill>
        <p:spPr bwMode="auto">
          <a:xfrm>
            <a:off x="4714876" y="1714488"/>
            <a:ext cx="4143404" cy="4000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85852" y="214290"/>
            <a:ext cx="6572296" cy="857256"/>
          </a:xfrm>
          <a:solidFill>
            <a:schemeClr val="bg1"/>
          </a:solidFill>
        </p:spPr>
        <p:txBody>
          <a:bodyPr/>
          <a:lstStyle/>
          <a:p>
            <a:r>
              <a:rPr lang="uk-UA" b="1" i="1" dirty="0" smtClean="0">
                <a:latin typeface="Times New Roman" pitchFamily="18" charset="0"/>
                <a:cs typeface="Times New Roman" pitchFamily="18" charset="0"/>
              </a:rPr>
              <a:t>1.2. </a:t>
            </a:r>
            <a:r>
              <a:rPr lang="uk-UA" b="1" i="1" dirty="0" smtClean="0">
                <a:latin typeface="Times New Roman" pitchFamily="18" charset="0"/>
                <a:cs typeface="Times New Roman" pitchFamily="18" charset="0"/>
              </a:rPr>
              <a:t>Олімпіади, конкурси</a:t>
            </a:r>
            <a:endParaRPr lang="uk-UA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71472" y="1142985"/>
            <a:ext cx="5643602" cy="2571767"/>
          </a:xfrm>
          <a:solidFill>
            <a:schemeClr val="accent3">
              <a:lumMod val="40000"/>
              <a:lumOff val="60000"/>
              <a:alpha val="69804"/>
            </a:schemeClr>
          </a:solidFill>
          <a:ln w="19050">
            <a:solidFill>
              <a:schemeClr val="accent1"/>
            </a:solidFill>
          </a:ln>
        </p:spPr>
        <p:txBody>
          <a:bodyPr/>
          <a:lstStyle/>
          <a:p>
            <a:pPr marL="0" indent="354013">
              <a:buNone/>
            </a:pPr>
            <a:r>
              <a:rPr lang="uk-UA" sz="1600" dirty="0" smtClean="0">
                <a:latin typeface="Times New Roman" pitchFamily="18" charset="0"/>
                <a:cs typeface="Times New Roman" pitchFamily="18" charset="0"/>
              </a:rPr>
              <a:t>У травні 2024 року підготувала переможців Всеукраїнського конкурсу «Мінна безпека»:</a:t>
            </a:r>
          </a:p>
          <a:p>
            <a:pPr marL="0" indent="354013">
              <a:buNone/>
            </a:pPr>
            <a:r>
              <a:rPr lang="uk-UA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uk-UA" sz="16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Зініч</a:t>
            </a:r>
            <a:r>
              <a:rPr lang="uk-UA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Іван Вікторович, ЗО 24-ГМ-Ф групи – I місце </a:t>
            </a:r>
          </a:p>
          <a:p>
            <a:pPr marL="0" indent="354013">
              <a:buNone/>
            </a:pPr>
            <a:r>
              <a:rPr lang="uk-UA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2. Сорока Анна Степанівна, ЗО 24-ГМ-Ф групи - II місце</a:t>
            </a:r>
          </a:p>
          <a:p>
            <a:pPr marL="0" indent="354013">
              <a:buNone/>
            </a:pPr>
            <a:r>
              <a:rPr lang="uk-UA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3. Бондар Роман Миколайович,  ЗО 23-А-Ф групи - II місце</a:t>
            </a:r>
          </a:p>
          <a:p>
            <a:pPr marL="0" indent="354013">
              <a:buNone/>
            </a:pPr>
            <a:r>
              <a:rPr lang="uk-UA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uk-UA" sz="16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Мартинчук</a:t>
            </a:r>
            <a:r>
              <a:rPr lang="uk-UA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Сергій Русланович, ЗО 24-ГМ-Ф групи - III місце</a:t>
            </a:r>
          </a:p>
          <a:p>
            <a:endParaRPr lang="uk-UA" dirty="0"/>
          </a:p>
        </p:txBody>
      </p:sp>
      <p:pic>
        <p:nvPicPr>
          <p:cNvPr id="5" name="Рисунок 4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43702" y="1071546"/>
            <a:ext cx="1928826" cy="2714644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2">
                <a:lumMod val="60000"/>
                <a:lumOff val="40000"/>
              </a:schemeClr>
            </a:solidFill>
            <a:miter lim="800000"/>
            <a:headEnd/>
            <a:tailEnd/>
          </a:ln>
        </p:spPr>
      </p:pic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4071942"/>
            <a:ext cx="1857388" cy="2571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2773" name="Picture 5"/>
          <p:cNvPicPr>
            <a:picLocks noChangeAspect="1" noChangeArrowheads="1"/>
          </p:cNvPicPr>
          <p:nvPr/>
        </p:nvPicPr>
        <p:blipFill>
          <a:blip r:embed="rId4" cstate="print">
            <a:lum bright="-9000" contrast="23000"/>
          </a:blip>
          <a:srcRect l="3780" r="3780" b="3071"/>
          <a:stretch>
            <a:fillRect/>
          </a:stretch>
        </p:blipFill>
        <p:spPr bwMode="auto">
          <a:xfrm>
            <a:off x="6715140" y="4071942"/>
            <a:ext cx="1857388" cy="2571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2772" name="Picture 4"/>
          <p:cNvPicPr>
            <a:picLocks noChangeAspect="1" noChangeArrowheads="1"/>
          </p:cNvPicPr>
          <p:nvPr/>
        </p:nvPicPr>
        <p:blipFill>
          <a:blip r:embed="rId5" cstate="print">
            <a:lum bright="10000" contrast="34000"/>
          </a:blip>
          <a:srcRect r="662"/>
          <a:stretch>
            <a:fillRect/>
          </a:stretch>
        </p:blipFill>
        <p:spPr bwMode="auto">
          <a:xfrm>
            <a:off x="4643438" y="4071942"/>
            <a:ext cx="1928826" cy="2571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6" cstate="print">
            <a:lum bright="-7000" contrast="25000"/>
          </a:blip>
          <a:srcRect/>
          <a:stretch>
            <a:fillRect/>
          </a:stretch>
        </p:blipFill>
        <p:spPr bwMode="auto">
          <a:xfrm>
            <a:off x="2571736" y="4071942"/>
            <a:ext cx="1857388" cy="2571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Заголовок 1"/>
          <p:cNvSpPr>
            <a:spLocks noGrp="1"/>
          </p:cNvSpPr>
          <p:nvPr>
            <p:ph type="ctrTitle"/>
          </p:nvPr>
        </p:nvSpPr>
        <p:spPr>
          <a:xfrm>
            <a:off x="571472" y="214290"/>
            <a:ext cx="7772400" cy="1071570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pPr eaLnBrk="1" hangingPunct="1"/>
            <a:r>
              <a:rPr lang="uk-UA" altLang="ru-RU" sz="4000" b="1" i="1" dirty="0" smtClean="0">
                <a:latin typeface="Times New Roman" pitchFamily="18" charset="0"/>
                <a:cs typeface="Times New Roman" pitchFamily="18" charset="0"/>
              </a:rPr>
              <a:t>1.</a:t>
            </a:r>
            <a:r>
              <a:rPr lang="en-US" altLang="ru-RU" sz="4000" b="1" i="1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uk-UA" altLang="ru-RU" sz="4000" b="1" i="1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uk-UA" sz="4000" b="1" i="1" dirty="0" smtClean="0">
                <a:latin typeface="Times New Roman" pitchFamily="18" charset="0"/>
                <a:cs typeface="Times New Roman" pitchFamily="18" charset="0"/>
              </a:rPr>
              <a:t>Олімпіади, конкурси</a:t>
            </a:r>
            <a:endParaRPr lang="uk-UA" altLang="ru-RU" sz="40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714348" y="1571612"/>
            <a:ext cx="5000660" cy="5000660"/>
          </a:xfrm>
          <a:solidFill>
            <a:srgbClr val="FFFFFF"/>
          </a:solidFill>
        </p:spPr>
        <p:txBody>
          <a:bodyPr/>
          <a:lstStyle/>
          <a:p>
            <a:pPr indent="354013" algn="just"/>
            <a:r>
              <a:rPr lang="uk-UA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1. У березні 2023 року керівництво роботою учня 16 групи Андрусика Владислава, який взяв участь у всеукраїнському конкурсі дитячих малюнків «Охорона праці очима дітей» (</a:t>
            </a:r>
            <a:r>
              <a:rPr lang="en-US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II</a:t>
            </a:r>
            <a:r>
              <a:rPr lang="uk-UA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етап, обласний).</a:t>
            </a:r>
          </a:p>
          <a:p>
            <a:pPr indent="354013" algn="just">
              <a:buAutoNum type="arabicPeriod"/>
            </a:pPr>
            <a:endParaRPr lang="uk-UA" sz="16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354013" algn="just"/>
            <a:r>
              <a:rPr lang="uk-UA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2. У березні 2024 року керівництво роботою учениці  16 групи </a:t>
            </a:r>
            <a:r>
              <a:rPr lang="uk-UA" sz="1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Черевко</a:t>
            </a:r>
            <a:r>
              <a:rPr lang="uk-UA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Богдани, яка взяла участь у всеукраїнському конкурсі дитячих малюнків «Охорона праці очима дітей» (</a:t>
            </a:r>
            <a:r>
              <a:rPr lang="en-US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II</a:t>
            </a:r>
            <a:r>
              <a:rPr lang="uk-UA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етап, обласний, але робота надсилалася у Київ, в редакцію журналу «Охорона праці»).</a:t>
            </a:r>
          </a:p>
          <a:p>
            <a:pPr indent="354013" algn="just"/>
            <a:endParaRPr lang="uk-UA" sz="16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354013" algn="just"/>
            <a:r>
              <a:rPr lang="uk-UA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3. У березні 2025 року керівництво роботою учениці групи 12-БЦІ-Ф Андрусик Лілії, яка взяла участь у всеукраїнському конкурсі дитячих малюнків «Охорона праці очима дітей» (</a:t>
            </a:r>
            <a:r>
              <a:rPr lang="en-US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II</a:t>
            </a:r>
            <a:r>
              <a:rPr lang="uk-UA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етап, обласний, але робота надіслана у Київ, в редакцію журналу «Охорона праці»).</a:t>
            </a:r>
          </a:p>
          <a:p>
            <a:endParaRPr lang="uk-UA" sz="1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/>
          <p:nvPr/>
        </p:nvPicPr>
        <p:blipFill>
          <a:blip r:embed="rId2" cstate="print"/>
          <a:srcRect t="8564" b="11517"/>
          <a:stretch>
            <a:fillRect/>
          </a:stretch>
        </p:blipFill>
        <p:spPr bwMode="auto">
          <a:xfrm rot="16200000">
            <a:off x="6456853" y="1146306"/>
            <a:ext cx="2118996" cy="2826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/>
          <p:cNvPicPr/>
          <p:nvPr/>
        </p:nvPicPr>
        <p:blipFill>
          <a:blip r:embed="rId3" cstate="print"/>
          <a:srcRect l="1622" r="3244"/>
          <a:stretch>
            <a:fillRect/>
          </a:stretch>
        </p:blipFill>
        <p:spPr bwMode="auto">
          <a:xfrm>
            <a:off x="6357950" y="3714752"/>
            <a:ext cx="2325656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1432</TotalTime>
  <Words>1891</Words>
  <Application>Microsoft Office PowerPoint</Application>
  <PresentationFormat>Экран (4:3)</PresentationFormat>
  <Paragraphs>132</Paragraphs>
  <Slides>25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25</vt:i4>
      </vt:variant>
    </vt:vector>
  </HeadingPairs>
  <TitlesOfParts>
    <vt:vector size="27" baseType="lpstr">
      <vt:lpstr>Тема Office</vt:lpstr>
      <vt:lpstr>1_Тема Office</vt:lpstr>
      <vt:lpstr>Слайд 1</vt:lpstr>
      <vt:lpstr>Загальні відомості про викладача</vt:lpstr>
      <vt:lpstr>Слайд 3</vt:lpstr>
      <vt:lpstr> 1.Навчально-методична робота 1.1. Навчально-методичні розробки </vt:lpstr>
      <vt:lpstr> 1.1. Навчально-методичні розробки </vt:lpstr>
      <vt:lpstr> 1.1.Навчально-методичні розробки </vt:lpstr>
      <vt:lpstr>1.2. Олімпіади, конкурси</vt:lpstr>
      <vt:lpstr>1.2. Олімпіади, конкурси</vt:lpstr>
      <vt:lpstr>1.2. Олімпіади, конкурси</vt:lpstr>
      <vt:lpstr>1.2. Олімпіади, конкурси</vt:lpstr>
      <vt:lpstr>1.3. Відкриті заняття, тренінги</vt:lpstr>
      <vt:lpstr>1.3. Відкриті заняття, тренінги</vt:lpstr>
      <vt:lpstr>   1.4. Участь у методичних секціях  </vt:lpstr>
      <vt:lpstr>   2. Наукова робота 2.1. Участь в наукових конференціях, семінарах-практикумах проведених на базі ВСП «Любешівський ТФК ЛНТУ»  </vt:lpstr>
      <vt:lpstr>   2.1. Участь в наукових конференціях, семінарах-практикумах проведених на базі ВСП «Любешівський ТФК ЛНТУ»  </vt:lpstr>
      <vt:lpstr>    2.2. Участь у Всеукраїнських  конференціях   </vt:lpstr>
      <vt:lpstr>    2.2. Участь у Всеукраїнських  конференціях   </vt:lpstr>
      <vt:lpstr>     2.3. Участь у Міжнародних  конференціях    </vt:lpstr>
      <vt:lpstr>3. Виховна робота 3.1. Відкриті виховні заходи</vt:lpstr>
      <vt:lpstr>3.1. Відкриті виховні заходи</vt:lpstr>
      <vt:lpstr>3.1. Відкриті виховні заходи</vt:lpstr>
      <vt:lpstr>Вихо 4. Курси підвищення кваліфікації вна робота</vt:lpstr>
      <vt:lpstr>Вихо 4. Курси підвищення кваліфікації вна робота</vt:lpstr>
      <vt:lpstr>Вихо 4. Курси підвищення кваліфікації вна робота</vt:lpstr>
      <vt:lpstr>Слайд 25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User</cp:lastModifiedBy>
  <cp:revision>158</cp:revision>
  <dcterms:created xsi:type="dcterms:W3CDTF">2022-03-24T15:11:14Z</dcterms:created>
  <dcterms:modified xsi:type="dcterms:W3CDTF">2025-03-26T06:12:31Z</dcterms:modified>
</cp:coreProperties>
</file>