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=""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4-23T11:39:50.864" idx="1">
    <p:pos x="6261" y="1611"/>
    <p:text/>
    <p:extLst>
      <p:ext uri="{C676402C-5697-4E1C-873F-D02D1690AC5C}">
        <p15:threadingInfo xmlns=""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BF8EB-D8FA-4DF0-9CD9-B7BAFB4D138C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132EEB9-BED1-48E5-A926-6244A1899B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6490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BF8EB-D8FA-4DF0-9CD9-B7BAFB4D138C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EEB9-BED1-48E5-A926-6244A1899B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2332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BF8EB-D8FA-4DF0-9CD9-B7BAFB4D138C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EEB9-BED1-48E5-A926-6244A1899B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148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BF8EB-D8FA-4DF0-9CD9-B7BAFB4D138C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EEB9-BED1-48E5-A926-6244A1899B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744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34BF8EB-D8FA-4DF0-9CD9-B7BAFB4D138C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132EEB9-BED1-48E5-A926-6244A1899B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490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BF8EB-D8FA-4DF0-9CD9-B7BAFB4D138C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EEB9-BED1-48E5-A926-6244A1899B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634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BF8EB-D8FA-4DF0-9CD9-B7BAFB4D138C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EEB9-BED1-48E5-A926-6244A1899B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9245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BF8EB-D8FA-4DF0-9CD9-B7BAFB4D138C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EEB9-BED1-48E5-A926-6244A1899B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047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BF8EB-D8FA-4DF0-9CD9-B7BAFB4D138C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EEB9-BED1-48E5-A926-6244A1899B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850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BF8EB-D8FA-4DF0-9CD9-B7BAFB4D138C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EEB9-BED1-48E5-A926-6244A1899B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3433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BF8EB-D8FA-4DF0-9CD9-B7BAFB4D138C}" type="datetimeFigureOut">
              <a:rPr lang="ru-RU" smtClean="0"/>
              <a:pPr/>
              <a:t>30.01.2023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EEB9-BED1-48E5-A926-6244A1899B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1446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34BF8EB-D8FA-4DF0-9CD9-B7BAFB4D138C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132EEB9-BED1-48E5-A926-6244A1899B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10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eenergy.com.ua/energoefectyvnis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energy.com.ua/energoefectyvnist/yak-pidvyshhyty-energoefektyvnist/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energy.com.ua/baza-znan/energoefektyvnist-shho-ts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energy.com.ua/korysni-porady/nichnyj-taryf-na-elektroenergiyu-v-ukrayin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8014A5-CAAA-4BD7-91F6-22BE760257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278" y="980661"/>
            <a:ext cx="12019722" cy="3487370"/>
          </a:xfrm>
        </p:spPr>
        <p:txBody>
          <a:bodyPr>
            <a:normAutofit/>
          </a:bodyPr>
          <a:lstStyle/>
          <a:p>
            <a:pPr algn="ctr"/>
            <a:r>
              <a:rPr lang="ru-RU" b="1" i="0" dirty="0" err="1" smtClean="0">
                <a:solidFill>
                  <a:srgbClr val="000000"/>
                </a:solidFill>
                <a:effectLst/>
                <a:latin typeface="MS Serif"/>
              </a:rPr>
              <a:t>Енергоефектив-ність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MS Serif"/>
              </a:rPr>
              <a:t>будинку</a:t>
            </a:r>
            <a:r>
              <a:rPr lang="ru-RU" b="1" i="0" dirty="0">
                <a:solidFill>
                  <a:srgbClr val="000000"/>
                </a:solidFill>
                <a:effectLst/>
                <a:latin typeface="MS Serif"/>
              </a:rPr>
              <a:t>: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3493837-EEDD-4573-A93F-7458F879DC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5400" b="1" i="0" dirty="0">
                <a:solidFill>
                  <a:srgbClr val="000000"/>
                </a:solidFill>
                <a:effectLst/>
                <a:latin typeface="MS Serif"/>
              </a:rPr>
              <a:t>як </a:t>
            </a:r>
            <a:r>
              <a:rPr lang="ru-RU" sz="5400" b="1" i="0" dirty="0" err="1">
                <a:solidFill>
                  <a:srgbClr val="000000"/>
                </a:solidFill>
                <a:effectLst/>
                <a:latin typeface="MS Serif"/>
              </a:rPr>
              <a:t>її</a:t>
            </a:r>
            <a:r>
              <a:rPr lang="ru-RU" sz="5400" b="1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5400" b="1" i="0" dirty="0" err="1">
                <a:solidFill>
                  <a:srgbClr val="000000"/>
                </a:solidFill>
                <a:effectLst/>
                <a:latin typeface="MS Serif"/>
              </a:rPr>
              <a:t>підвищити</a:t>
            </a:r>
            <a:r>
              <a:rPr lang="ru-RU" sz="5400" b="1" i="0" dirty="0">
                <a:solidFill>
                  <a:srgbClr val="000000"/>
                </a:solidFill>
                <a:effectLst/>
                <a:latin typeface="MS Serif"/>
              </a:rPr>
              <a:t> і </a:t>
            </a:r>
            <a:r>
              <a:rPr lang="ru-RU" sz="5400" b="1" i="0" dirty="0" err="1">
                <a:solidFill>
                  <a:srgbClr val="000000"/>
                </a:solidFill>
                <a:effectLst/>
                <a:latin typeface="MS Serif"/>
              </a:rPr>
              <a:t>що</a:t>
            </a:r>
            <a:r>
              <a:rPr lang="ru-RU" sz="5400" b="1" i="0" dirty="0">
                <a:solidFill>
                  <a:srgbClr val="000000"/>
                </a:solidFill>
                <a:effectLst/>
                <a:latin typeface="MS Serif"/>
              </a:rPr>
              <a:t> для </a:t>
            </a:r>
            <a:r>
              <a:rPr lang="ru-RU" sz="5400" b="1" i="0" dirty="0" err="1">
                <a:solidFill>
                  <a:srgbClr val="000000"/>
                </a:solidFill>
                <a:effectLst/>
                <a:latin typeface="MS Serif"/>
              </a:rPr>
              <a:t>цього</a:t>
            </a:r>
            <a:r>
              <a:rPr lang="ru-RU" sz="5400" b="1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5400" b="1" i="0" dirty="0" err="1">
                <a:solidFill>
                  <a:srgbClr val="000000"/>
                </a:solidFill>
                <a:effectLst/>
                <a:latin typeface="MS Serif"/>
              </a:rPr>
              <a:t>потрібно</a:t>
            </a:r>
            <a:r>
              <a:rPr lang="ru-RU" sz="5400" b="1" i="0" dirty="0">
                <a:solidFill>
                  <a:srgbClr val="000000"/>
                </a:solidFill>
                <a:effectLst/>
                <a:latin typeface="MS Serif"/>
              </a:rPr>
              <a:t/>
            </a:r>
            <a:br>
              <a:rPr lang="ru-RU" sz="5400" b="1" i="0" dirty="0">
                <a:solidFill>
                  <a:srgbClr val="000000"/>
                </a:solidFill>
                <a:effectLst/>
                <a:latin typeface="MS Serif"/>
              </a:rPr>
            </a:br>
            <a:endParaRPr lang="ru-RU" sz="5400" dirty="0"/>
          </a:p>
        </p:txBody>
      </p:sp>
    </p:spTree>
    <p:extLst>
      <p:ext uri="{BB962C8B-B14F-4D97-AF65-F5344CB8AC3E}">
        <p14:creationId xmlns="" xmlns:p14="http://schemas.microsoft.com/office/powerpoint/2010/main" val="129794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05F608-554E-4446-A3F3-7CCB88DC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00" y="272597"/>
            <a:ext cx="11890777" cy="10435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err="1">
                <a:solidFill>
                  <a:srgbClr val="000000"/>
                </a:solidFill>
                <a:latin typeface="MS Serif"/>
              </a:rPr>
              <a:t>Модернізація</a:t>
            </a:r>
            <a:r>
              <a:rPr lang="ru-RU" sz="4900" b="1" dirty="0">
                <a:solidFill>
                  <a:srgbClr val="000000"/>
                </a:solidFill>
                <a:latin typeface="MS Serif"/>
              </a:rPr>
              <a:t> </a:t>
            </a:r>
            <a:r>
              <a:rPr lang="ru-RU" sz="4900" b="1" dirty="0" err="1">
                <a:solidFill>
                  <a:srgbClr val="000000"/>
                </a:solidFill>
                <a:latin typeface="MS Serif"/>
              </a:rPr>
              <a:t>системи</a:t>
            </a:r>
            <a:r>
              <a:rPr lang="ru-RU" sz="4900" b="1" dirty="0">
                <a:solidFill>
                  <a:srgbClr val="000000"/>
                </a:solidFill>
                <a:latin typeface="MS Serif"/>
              </a:rPr>
              <a:t> </a:t>
            </a:r>
            <a:r>
              <a:rPr lang="ru-RU" sz="4900" b="1" dirty="0" err="1">
                <a:solidFill>
                  <a:srgbClr val="000000"/>
                </a:solidFill>
                <a:latin typeface="MS Serif"/>
              </a:rPr>
              <a:t>опалення</a:t>
            </a:r>
            <a:r>
              <a:rPr lang="ru-RU" b="1" dirty="0">
                <a:solidFill>
                  <a:srgbClr val="000000"/>
                </a:solidFill>
                <a:latin typeface="MS Serif"/>
              </a:rPr>
              <a:t/>
            </a:r>
            <a:br>
              <a:rPr lang="ru-RU" b="1" dirty="0">
                <a:solidFill>
                  <a:srgbClr val="000000"/>
                </a:solidFill>
                <a:latin typeface="MS Serif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4A45020-5786-461B-A866-CC14BA835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00" y="4240168"/>
            <a:ext cx="11890776" cy="2790110"/>
          </a:xfrm>
        </p:spPr>
        <p:txBody>
          <a:bodyPr>
            <a:norm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використання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твердопаливних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котлів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які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використовують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пелети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з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соломи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відходів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деревини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відходів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переробки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соняшника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і т.д.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встановлення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циркуляційних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насосів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для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забезпечення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примусової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циркуляції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теплоносія</a:t>
            </a:r>
            <a:endParaRPr lang="ru-RU" sz="2400" b="0" i="0" dirty="0">
              <a:solidFill>
                <a:srgbClr val="000000"/>
              </a:solidFill>
              <a:effectLst/>
              <a:latin typeface="MS Serif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підбір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та установка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енергоефективних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радіаторів</a:t>
            </a:r>
            <a:endParaRPr lang="ru-RU" sz="2400" b="0" i="0" dirty="0">
              <a:solidFill>
                <a:srgbClr val="000000"/>
              </a:solidFill>
              <a:effectLst/>
              <a:latin typeface="MS Serif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програмування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режиму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опалення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.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5A0C53C-0BAB-4785-A5B4-4E82B938D69A}"/>
              </a:ext>
            </a:extLst>
          </p:cNvPr>
          <p:cNvSpPr txBox="1"/>
          <p:nvPr/>
        </p:nvSpPr>
        <p:spPr>
          <a:xfrm>
            <a:off x="4253948" y="1371599"/>
            <a:ext cx="77693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Тут можна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виділити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кілька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напрямків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: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перш за все –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підбір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обладнання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з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найбільшим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ККД.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Крім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того,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домогтися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підвищення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ККД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системи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опалення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можна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домогтися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за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рахунок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комбінування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різних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енергоносіїв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наприклад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, газ вдень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електрокотел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вночі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(коли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діє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вигідною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нічний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тариф)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A20CF89-6D8E-4D0C-97DC-3EA1A54D649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6213" y="1334671"/>
            <a:ext cx="3887412" cy="27901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705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E2B43F7-19B5-426B-B454-100E25D6D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8" y="277091"/>
            <a:ext cx="11671550" cy="4225335"/>
          </a:xfrm>
        </p:spPr>
        <p:txBody>
          <a:bodyPr>
            <a:normAutofit/>
          </a:bodyPr>
          <a:lstStyle/>
          <a:p>
            <a:pPr marL="182563" indent="538163" algn="just">
              <a:buNone/>
            </a:pPr>
            <a:r>
              <a:rPr lang="ru-RU" sz="2800" b="0" i="0" u="none" strike="noStrike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  <a:hlinkClick r:id="rId2"/>
              </a:rPr>
              <a:t>Енергоефективність</a:t>
            </a:r>
            <a:r>
              <a:rPr lang="ru-RU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 </a:t>
            </a:r>
            <a:r>
              <a:rPr lang="ru-RU" sz="28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будинку</a:t>
            </a:r>
            <a:r>
              <a:rPr lang="ru-RU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– одна з </a:t>
            </a:r>
            <a:r>
              <a:rPr lang="ru-RU" sz="28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основних</a:t>
            </a:r>
            <a:r>
              <a:rPr lang="ru-RU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28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вимог</a:t>
            </a:r>
            <a:r>
              <a:rPr lang="ru-RU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про </a:t>
            </a:r>
            <a:r>
              <a:rPr lang="ru-RU" sz="28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проведення</a:t>
            </a:r>
            <a:r>
              <a:rPr lang="ru-RU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28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проектування</a:t>
            </a:r>
            <a:r>
              <a:rPr lang="ru-RU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28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нових</a:t>
            </a:r>
            <a:r>
              <a:rPr lang="ru-RU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28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будинків</a:t>
            </a:r>
            <a:r>
              <a:rPr lang="ru-RU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. </a:t>
            </a:r>
            <a:r>
              <a:rPr lang="ru-RU" sz="28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Сучасні</a:t>
            </a:r>
            <a:r>
              <a:rPr lang="ru-RU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28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технології</a:t>
            </a:r>
            <a:r>
              <a:rPr lang="ru-RU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та </a:t>
            </a:r>
            <a:r>
              <a:rPr lang="ru-RU" sz="28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конструкційні</a:t>
            </a:r>
            <a:r>
              <a:rPr lang="ru-RU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28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рішення</a:t>
            </a:r>
            <a:r>
              <a:rPr lang="ru-RU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28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дозволяють</a:t>
            </a:r>
            <a:r>
              <a:rPr lang="ru-RU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28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значно</a:t>
            </a:r>
            <a:r>
              <a:rPr lang="ru-RU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28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підвищити</a:t>
            </a:r>
            <a:r>
              <a:rPr lang="ru-RU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28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ефективність</a:t>
            </a:r>
            <a:r>
              <a:rPr lang="ru-RU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28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використання</a:t>
            </a:r>
            <a:r>
              <a:rPr lang="ru-RU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28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всіх</a:t>
            </a:r>
            <a:r>
              <a:rPr lang="ru-RU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28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видів</a:t>
            </a:r>
            <a:r>
              <a:rPr lang="ru-RU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28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енергоносіїв</a:t>
            </a:r>
            <a:r>
              <a:rPr lang="ru-RU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. У </a:t>
            </a:r>
            <a:r>
              <a:rPr lang="ru-RU" sz="28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перспективі</a:t>
            </a:r>
            <a:r>
              <a:rPr lang="ru-RU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– </a:t>
            </a:r>
            <a:r>
              <a:rPr lang="ru-RU" sz="28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створення</a:t>
            </a:r>
            <a:r>
              <a:rPr lang="ru-RU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28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енергонейтральних</a:t>
            </a:r>
            <a:r>
              <a:rPr lang="ru-RU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28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будинків</a:t>
            </a:r>
            <a:r>
              <a:rPr lang="ru-RU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, </a:t>
            </a:r>
            <a:r>
              <a:rPr lang="ru-RU" sz="28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будинків</a:t>
            </a:r>
            <a:r>
              <a:rPr lang="ru-RU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з </a:t>
            </a:r>
            <a:r>
              <a:rPr lang="ru-RU" sz="28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нульовим</a:t>
            </a:r>
            <a:r>
              <a:rPr lang="ru-RU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28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споживанням</a:t>
            </a:r>
            <a:r>
              <a:rPr lang="ru-RU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28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енергії</a:t>
            </a:r>
            <a:r>
              <a:rPr lang="ru-RU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. У таких </a:t>
            </a:r>
            <a:r>
              <a:rPr lang="ru-RU" sz="28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будівлях</a:t>
            </a:r>
            <a:r>
              <a:rPr lang="ru-RU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вся </a:t>
            </a:r>
            <a:r>
              <a:rPr lang="ru-RU" sz="28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необхідна</a:t>
            </a:r>
            <a:r>
              <a:rPr lang="ru-RU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для </a:t>
            </a:r>
            <a:r>
              <a:rPr lang="ru-RU" sz="28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життєдіяльності</a:t>
            </a:r>
            <a:r>
              <a:rPr lang="ru-RU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28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енергія</a:t>
            </a:r>
            <a:r>
              <a:rPr lang="ru-RU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28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виробляється</a:t>
            </a:r>
            <a:r>
              <a:rPr lang="ru-RU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на </a:t>
            </a:r>
            <a:r>
              <a:rPr lang="ru-RU" sz="28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місці</a:t>
            </a:r>
            <a:r>
              <a:rPr lang="ru-RU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за </a:t>
            </a:r>
            <a:r>
              <a:rPr lang="ru-RU" sz="28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рахунок</a:t>
            </a:r>
            <a:r>
              <a:rPr lang="ru-RU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28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використання</a:t>
            </a:r>
            <a:r>
              <a:rPr lang="ru-RU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28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відновлюваних</a:t>
            </a:r>
            <a:r>
              <a:rPr lang="ru-RU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28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джерел</a:t>
            </a:r>
            <a:r>
              <a:rPr lang="ru-RU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28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енергії</a:t>
            </a:r>
            <a:r>
              <a:rPr lang="ru-RU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.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0DE72B4-2D1A-41DF-BA7C-7B6815889E7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6063" y="3713315"/>
            <a:ext cx="4061434" cy="28675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F561FFF-3426-46BB-8192-96BED993A3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8841" t="23003" r="9807" b="21246"/>
          <a:stretch/>
        </p:blipFill>
        <p:spPr>
          <a:xfrm>
            <a:off x="1042102" y="3699461"/>
            <a:ext cx="5579166" cy="28675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967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B89700-CF82-44C8-BA33-176F49E7E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mtClean="0"/>
              <a:t>Запам'ятай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3465C03-7F5C-451A-B57B-A65E9FCCF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717" y="1737094"/>
            <a:ext cx="11691995" cy="483598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Енергозбереження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   це раціональне використання   енергії.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Енергозбереження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зменшує  залежність від дорогого палива, сприяє підвищенню рівня життя, уповільнює темпи забруднення довкілля.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Енергозбереження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– це вигода для тебе, для сім’ї, для держави.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1082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B524A44-2095-4ADC-8E8C-83AB99168D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20000" contrast="20000"/>
          </a:blip>
          <a:stretch>
            <a:fillRect/>
          </a:stretch>
        </p:blipFill>
        <p:spPr>
          <a:xfrm>
            <a:off x="2146853" y="-10081"/>
            <a:ext cx="7898294" cy="683587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7FBF25-DABE-4B1F-8FA2-3EBF738B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Закріплення матеріалу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34F7C0E-B1CE-4F22-A94A-042D01804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318" y="2465965"/>
            <a:ext cx="11599230" cy="4928748"/>
          </a:xfrm>
        </p:spPr>
        <p:txBody>
          <a:bodyPr/>
          <a:lstStyle/>
          <a:p>
            <a:r>
              <a:rPr lang="uk-UA" sz="2800" dirty="0"/>
              <a:t>1. </a:t>
            </a:r>
            <a:r>
              <a:rPr lang="uk-UA" sz="2800" b="1" dirty="0"/>
              <a:t>Для чого необхідно підвищувати енергоефективність будинків?</a:t>
            </a:r>
          </a:p>
          <a:p>
            <a:r>
              <a:rPr lang="uk-UA" sz="2800" b="1" dirty="0"/>
              <a:t>2. Назвіть основні причини тепловтрат в будинках.</a:t>
            </a:r>
          </a:p>
          <a:p>
            <a:r>
              <a:rPr lang="uk-UA" sz="2800" b="1" dirty="0"/>
              <a:t>3. Який відсоток тепловтрат через стіни будинку?</a:t>
            </a:r>
          </a:p>
          <a:p>
            <a:r>
              <a:rPr lang="uk-UA" sz="2800" b="1" dirty="0"/>
              <a:t>4. Який відсоток тепловтрат через вікна будинку?</a:t>
            </a:r>
          </a:p>
          <a:p>
            <a:r>
              <a:rPr lang="uk-UA" sz="2800" b="1" dirty="0"/>
              <a:t>5. </a:t>
            </a:r>
            <a:r>
              <a:rPr lang="ru-RU" sz="2800" b="1" dirty="0"/>
              <a:t>Як </a:t>
            </a:r>
            <a:r>
              <a:rPr lang="ru-RU" sz="2800" b="1" dirty="0" err="1"/>
              <a:t>зменшити</a:t>
            </a:r>
            <a:r>
              <a:rPr lang="ru-RU" sz="2800" b="1" dirty="0"/>
              <a:t> </a:t>
            </a:r>
            <a:r>
              <a:rPr lang="ru-RU" sz="2800" b="1" dirty="0" err="1"/>
              <a:t>втрати</a:t>
            </a:r>
            <a:r>
              <a:rPr lang="ru-RU" sz="2800" b="1" dirty="0"/>
              <a:t> тепла через </a:t>
            </a:r>
            <a:r>
              <a:rPr lang="ru-RU" sz="2800" b="1" dirty="0" err="1"/>
              <a:t>вікна</a:t>
            </a:r>
            <a:r>
              <a:rPr lang="ru-RU" sz="2800" b="1" dirty="0"/>
              <a:t>? </a:t>
            </a:r>
          </a:p>
          <a:p>
            <a:r>
              <a:rPr lang="ru-RU" sz="2800" b="1" dirty="0"/>
              <a:t>6. </a:t>
            </a:r>
            <a:r>
              <a:rPr lang="ru-RU" sz="2800" b="1" dirty="0" err="1"/>
              <a:t>Що</a:t>
            </a:r>
            <a:r>
              <a:rPr lang="ru-RU" sz="2800" b="1" dirty="0"/>
              <a:t> треба </a:t>
            </a:r>
            <a:r>
              <a:rPr lang="ru-RU" sz="2800" b="1" dirty="0" err="1"/>
              <a:t>зробити</a:t>
            </a:r>
            <a:r>
              <a:rPr lang="ru-RU" sz="2800" b="1" dirty="0"/>
              <a:t>, </a:t>
            </a:r>
            <a:r>
              <a:rPr lang="ru-RU" sz="2800" b="1" dirty="0" err="1"/>
              <a:t>щоб</a:t>
            </a:r>
            <a:r>
              <a:rPr lang="ru-RU" sz="2800" b="1" dirty="0"/>
              <a:t> батарея </a:t>
            </a:r>
            <a:r>
              <a:rPr lang="ru-RU" sz="2800" b="1" dirty="0" err="1"/>
              <a:t>краще</a:t>
            </a:r>
            <a:r>
              <a:rPr lang="ru-RU" sz="2800" b="1" dirty="0"/>
              <a:t> </a:t>
            </a:r>
            <a:r>
              <a:rPr lang="ru-RU" sz="2800" b="1" dirty="0" err="1"/>
              <a:t>працювала</a:t>
            </a:r>
            <a:r>
              <a:rPr lang="ru-RU" sz="2800" b="1" dirty="0"/>
              <a:t>? </a:t>
            </a:r>
          </a:p>
        </p:txBody>
      </p:sp>
    </p:spTree>
    <p:extLst>
      <p:ext uri="{BB962C8B-B14F-4D97-AF65-F5344CB8AC3E}">
        <p14:creationId xmlns="" xmlns:p14="http://schemas.microsoft.com/office/powerpoint/2010/main" val="98581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CB93DB5-5104-4E77-9AD0-604C83D00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5" y="463826"/>
            <a:ext cx="10730683" cy="5708374"/>
          </a:xfrm>
        </p:spPr>
        <p:txBody>
          <a:bodyPr>
            <a:normAutofit/>
          </a:bodyPr>
          <a:lstStyle/>
          <a:p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Як </a:t>
            </a:r>
            <a:r>
              <a:rPr lang="ru-RU" sz="3200" b="0" i="0" u="none" strike="noStrike" dirty="0" err="1">
                <a:solidFill>
                  <a:srgbClr val="FF0000"/>
                </a:solidFill>
                <a:effectLst/>
                <a:latin typeface="MS Serif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підвищити</a:t>
            </a:r>
            <a:r>
              <a:rPr lang="ru-RU" sz="3200" b="0" i="0" u="none" strike="noStrike" dirty="0">
                <a:solidFill>
                  <a:srgbClr val="FF0000"/>
                </a:solidFill>
                <a:effectLst/>
                <a:latin typeface="MS Serif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3200" b="0" i="0" u="none" strike="noStrike" dirty="0" err="1">
                <a:solidFill>
                  <a:srgbClr val="FF0000"/>
                </a:solidFill>
                <a:effectLst/>
                <a:latin typeface="MS Serif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енергоефективність</a:t>
            </a:r>
            <a:r>
              <a:rPr lang="ru-RU" sz="3200" b="0" i="0" dirty="0">
                <a:effectLst/>
                <a:latin typeface="MS Serif"/>
              </a:rPr>
              <a:t> 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будинку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– проблема, яку доводиться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вирішувати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власникам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переважної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більшості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приватних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будинків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.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Ціни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на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енергоносії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,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що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різко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зросли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та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продовжують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зростати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,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зробили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утримання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великого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будинку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непосильною ношею для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їх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власників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.</a:t>
            </a:r>
            <a:endParaRPr lang="ru-RU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D9B214C-43A3-4DCB-A8CF-3EADE44DE9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5619" y="3203562"/>
            <a:ext cx="5298936" cy="36544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028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78822EF-62D1-4AEC-8E78-419B07078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709" y="319112"/>
            <a:ext cx="6271856" cy="6538888"/>
          </a:xfrm>
        </p:spPr>
        <p:txBody>
          <a:bodyPr>
            <a:normAutofit/>
          </a:bodyPr>
          <a:lstStyle/>
          <a:p>
            <a:pPr marL="182563" indent="538163" algn="ctr"/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Основні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причини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тепловтрат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–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це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низька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якість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будівельних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конструкцій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: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стін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,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вікон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,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вхідних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дверей та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горищних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перекриттів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.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Саме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через них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відбувається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витік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тепла в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навколишнє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середовище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.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Якщо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додати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застарілі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системи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опалення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, то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енергоефективність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будинку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буде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мінімальною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, а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витрати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на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опалення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– в 2-3 рази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вище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,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ніж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в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будинках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, де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була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проведена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термомодернізація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.</a:t>
            </a: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D5EE6E7-0B3B-4347-84DE-3CE36CAB975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9583" y="1257876"/>
            <a:ext cx="5370708" cy="37138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761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DB238B-BDDD-45DF-83F2-C3D9A3577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1609344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>
                <a:solidFill>
                  <a:schemeClr val="accent3">
                    <a:lumMod val="50000"/>
                  </a:schemeClr>
                </a:solidFill>
                <a:latin typeface="MS Serif"/>
              </a:rPr>
              <a:t>Рішення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MS Serif"/>
              </a:rPr>
              <a:t> </a:t>
            </a:r>
            <a:r>
              <a:rPr lang="ru-RU" sz="3200" dirty="0" err="1">
                <a:solidFill>
                  <a:schemeClr val="accent3">
                    <a:lumMod val="50000"/>
                  </a:schemeClr>
                </a:solidFill>
                <a:latin typeface="MS Serif"/>
              </a:rPr>
              <a:t>проблеми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MS Serif"/>
              </a:rPr>
              <a:t>, як </a:t>
            </a:r>
            <a:r>
              <a:rPr lang="ru-RU" sz="3200" dirty="0" err="1">
                <a:solidFill>
                  <a:schemeClr val="accent3">
                    <a:lumMod val="50000"/>
                  </a:schemeClr>
                </a:solidFill>
                <a:latin typeface="MS Serif"/>
              </a:rPr>
              <a:t>підвищити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MS Serif"/>
              </a:rPr>
              <a:t> </a:t>
            </a:r>
            <a:r>
              <a:rPr lang="ru-RU" sz="3200" dirty="0" err="1">
                <a:solidFill>
                  <a:schemeClr val="accent3">
                    <a:lumMod val="50000"/>
                  </a:schemeClr>
                </a:solidFill>
                <a:latin typeface="MS Serif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енергоефективність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MS Serif"/>
              </a:rPr>
              <a:t> </a:t>
            </a:r>
            <a:r>
              <a:rPr lang="ru-RU" sz="3200" dirty="0" err="1">
                <a:solidFill>
                  <a:schemeClr val="accent3">
                    <a:lumMod val="50000"/>
                  </a:schemeClr>
                </a:solidFill>
                <a:latin typeface="MS Serif"/>
              </a:rPr>
              <a:t>будинку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17BBF34-0C35-4099-B3F1-F1AC1EAD3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9382" y="3976255"/>
            <a:ext cx="8224961" cy="3228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0" i="0" dirty="0" err="1">
                <a:solidFill>
                  <a:srgbClr val="000000"/>
                </a:solidFill>
                <a:effectLst/>
                <a:latin typeface="MS Serif"/>
              </a:rPr>
              <a:t>Втім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MS Serif"/>
              </a:rPr>
              <a:t>,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MS Serif"/>
              </a:rPr>
              <a:t>краще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MS Serif"/>
              </a:rPr>
              <a:t>довірити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MS Serif"/>
              </a:rPr>
              <a:t>оцінку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MS Serif"/>
              </a:rPr>
              <a:t>енергоефективності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MS Serif"/>
              </a:rPr>
              <a:t>будинку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MS Serif"/>
              </a:rPr>
              <a:t>фахівцям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MS Serif"/>
              </a:rPr>
              <a:t>,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MS Serif"/>
              </a:rPr>
              <a:t>які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MS Serif"/>
              </a:rPr>
              <a:t>проведуть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MS Serif"/>
              </a:rPr>
              <a:t>справжній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MS Serif"/>
              </a:rPr>
              <a:t>енергоаудит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MS Serif"/>
              </a:rPr>
              <a:t>. </a:t>
            </a:r>
          </a:p>
          <a:p>
            <a:pPr marL="0" indent="0">
              <a:buNone/>
            </a:pPr>
            <a:r>
              <a:rPr lang="ru-RU" sz="2800" b="0" i="1" dirty="0" err="1">
                <a:solidFill>
                  <a:srgbClr val="000000"/>
                </a:solidFill>
                <a:effectLst/>
                <a:latin typeface="MS Serif"/>
              </a:rPr>
              <a:t>Це</a:t>
            </a:r>
            <a:r>
              <a:rPr lang="ru-RU" sz="2800" b="0" i="1" dirty="0">
                <a:solidFill>
                  <a:srgbClr val="000000"/>
                </a:solidFill>
                <a:effectLst/>
                <a:latin typeface="MS Serif"/>
              </a:rPr>
              <a:t> дозволить не </a:t>
            </a:r>
            <a:r>
              <a:rPr lang="ru-RU" sz="2800" b="0" i="1" dirty="0" err="1">
                <a:solidFill>
                  <a:srgbClr val="000000"/>
                </a:solidFill>
                <a:effectLst/>
                <a:latin typeface="MS Serif"/>
              </a:rPr>
              <a:t>тільки</a:t>
            </a:r>
            <a:r>
              <a:rPr lang="ru-RU" sz="2800" b="0" i="1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800" b="0" i="1" dirty="0" err="1">
                <a:solidFill>
                  <a:srgbClr val="000000"/>
                </a:solidFill>
                <a:effectLst/>
                <a:latin typeface="MS Serif"/>
              </a:rPr>
              <a:t>знизити</a:t>
            </a:r>
            <a:r>
              <a:rPr lang="ru-RU" sz="2800" b="0" i="1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800" b="0" i="1" dirty="0" err="1">
                <a:solidFill>
                  <a:srgbClr val="000000"/>
                </a:solidFill>
                <a:effectLst/>
                <a:latin typeface="MS Serif"/>
              </a:rPr>
              <a:t>тепловтрати</a:t>
            </a:r>
            <a:r>
              <a:rPr lang="ru-RU" sz="2800" b="0" i="1" dirty="0">
                <a:solidFill>
                  <a:srgbClr val="000000"/>
                </a:solidFill>
                <a:effectLst/>
                <a:latin typeface="MS Serif"/>
              </a:rPr>
              <a:t>, але і </a:t>
            </a:r>
            <a:r>
              <a:rPr lang="ru-RU" sz="2800" b="0" i="1" dirty="0" err="1">
                <a:solidFill>
                  <a:srgbClr val="000000"/>
                </a:solidFill>
                <a:effectLst/>
                <a:latin typeface="MS Serif"/>
              </a:rPr>
              <a:t>підвищити</a:t>
            </a:r>
            <a:r>
              <a:rPr lang="ru-RU" sz="2800" b="0" i="1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800" b="0" i="1" dirty="0" err="1">
                <a:solidFill>
                  <a:srgbClr val="000000"/>
                </a:solidFill>
                <a:effectLst/>
                <a:latin typeface="MS Serif"/>
              </a:rPr>
              <a:t>ефективність</a:t>
            </a:r>
            <a:r>
              <a:rPr lang="ru-RU" sz="2800" b="0" i="1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800" b="0" i="1" dirty="0" err="1">
                <a:solidFill>
                  <a:srgbClr val="000000"/>
                </a:solidFill>
                <a:effectLst/>
                <a:latin typeface="MS Serif"/>
              </a:rPr>
              <a:t>використання</a:t>
            </a:r>
            <a:r>
              <a:rPr lang="ru-RU" sz="2800" b="0" i="1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800" b="0" i="1" dirty="0" err="1">
                <a:solidFill>
                  <a:srgbClr val="000000"/>
                </a:solidFill>
                <a:effectLst/>
                <a:latin typeface="MS Serif"/>
              </a:rPr>
              <a:t>енергоносіїв</a:t>
            </a:r>
            <a:r>
              <a:rPr lang="ru-RU" sz="2800" b="0" i="1" dirty="0">
                <a:solidFill>
                  <a:srgbClr val="000000"/>
                </a:solidFill>
                <a:effectLst/>
                <a:latin typeface="MS Serif"/>
              </a:rPr>
              <a:t> – </a:t>
            </a:r>
            <a:r>
              <a:rPr lang="ru-RU" sz="2800" b="0" i="1" dirty="0" err="1">
                <a:solidFill>
                  <a:srgbClr val="000000"/>
                </a:solidFill>
                <a:effectLst/>
                <a:latin typeface="MS Serif"/>
              </a:rPr>
              <a:t>електрики</a:t>
            </a:r>
            <a:r>
              <a:rPr lang="ru-RU" sz="2800" b="0" i="1" dirty="0">
                <a:solidFill>
                  <a:srgbClr val="000000"/>
                </a:solidFill>
                <a:effectLst/>
                <a:latin typeface="MS Serif"/>
              </a:rPr>
              <a:t>, газу і т.д.</a:t>
            </a:r>
            <a:endParaRPr lang="ru-RU" sz="2800" i="1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7E29A6B-8696-40F1-BB4F-6A786C8B8FE8}"/>
              </a:ext>
            </a:extLst>
          </p:cNvPr>
          <p:cNvSpPr txBox="1"/>
          <p:nvPr/>
        </p:nvSpPr>
        <p:spPr>
          <a:xfrm>
            <a:off x="136478" y="1446663"/>
            <a:ext cx="1181896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можна </a:t>
            </a:r>
            <a:r>
              <a:rPr lang="ru-RU" sz="32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розділити</a:t>
            </a:r>
            <a:r>
              <a:rPr lang="ru-RU" sz="32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на два блоки – </a:t>
            </a:r>
            <a:r>
              <a:rPr lang="ru-RU" sz="3200" b="1" i="1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зниження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3200" b="1" i="1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енерговитрат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і </a:t>
            </a:r>
            <a:r>
              <a:rPr lang="ru-RU" sz="3200" b="1" i="1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підвищення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3200" b="1" i="1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ефективності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3200" b="1" i="1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використання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3200" b="1" i="1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теплоносія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. Провести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оцінку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тепловтрат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можна з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використанням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найпростішого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тепловізора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,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який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вкаже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основні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місця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,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що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потребують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додаткової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теплоізоляції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. </a:t>
            </a:r>
            <a:endParaRPr lang="ru-RU" sz="3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1D70E1D-5E5C-4903-9371-9363FDD889B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264" y="4391890"/>
            <a:ext cx="3594647" cy="23964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952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BB483D-6BB5-4086-951E-67709B37B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2" y="484631"/>
            <a:ext cx="10810196" cy="202002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  <a:latin typeface="MS Serif"/>
              </a:rPr>
              <a:t>Як </a:t>
            </a:r>
            <a:r>
              <a:rPr lang="ru-RU" b="1" dirty="0" err="1">
                <a:solidFill>
                  <a:srgbClr val="000000"/>
                </a:solidFill>
                <a:latin typeface="MS Serif"/>
              </a:rPr>
              <a:t>підвищити</a:t>
            </a:r>
            <a:r>
              <a:rPr lang="ru-RU" b="1" dirty="0">
                <a:solidFill>
                  <a:srgbClr val="000000"/>
                </a:solidFill>
                <a:latin typeface="MS Serif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MS Serif"/>
              </a:rPr>
              <a:t>енергоефективність</a:t>
            </a:r>
            <a:r>
              <a:rPr lang="ru-RU" b="1" dirty="0">
                <a:solidFill>
                  <a:srgbClr val="000000"/>
                </a:solidFill>
                <a:latin typeface="MS Serif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MS Serif"/>
              </a:rPr>
              <a:t>будинку</a:t>
            </a:r>
            <a:r>
              <a:rPr lang="ru-RU" b="1" dirty="0">
                <a:solidFill>
                  <a:srgbClr val="000000"/>
                </a:solidFill>
                <a:latin typeface="MS Serif"/>
              </a:rPr>
              <a:t>: </a:t>
            </a:r>
            <a:r>
              <a:rPr lang="ru-RU" b="1" dirty="0" err="1">
                <a:solidFill>
                  <a:srgbClr val="000000"/>
                </a:solidFill>
                <a:latin typeface="MS Serif"/>
              </a:rPr>
              <a:t>основні</a:t>
            </a:r>
            <a:r>
              <a:rPr lang="ru-RU" b="1" dirty="0">
                <a:solidFill>
                  <a:srgbClr val="000000"/>
                </a:solidFill>
                <a:latin typeface="MS Serif"/>
              </a:rPr>
              <a:t> заходи.</a:t>
            </a:r>
            <a:br>
              <a:rPr lang="ru-RU" b="1" dirty="0">
                <a:solidFill>
                  <a:srgbClr val="000000"/>
                </a:solidFill>
                <a:latin typeface="MS Serif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5C0F587-14CF-48F2-B344-A30C2F812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C3F50AE-53F0-48F0-8E97-BBB5ADC24A0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42483">
            <a:off x="265118" y="2199896"/>
            <a:ext cx="4021092" cy="24582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1E2A2DB-E868-4207-ADCB-EB61CB59026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3529" y="3400522"/>
            <a:ext cx="4478821" cy="27651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B8D1BD7-5434-46C8-881B-B547E7EB23B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49594">
            <a:off x="7502288" y="2686574"/>
            <a:ext cx="3836021" cy="27136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722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0FC7BB-093D-4D88-8486-2F2DCD239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09" y="159026"/>
            <a:ext cx="10465639" cy="1656522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>
                <a:solidFill>
                  <a:srgbClr val="000000"/>
                </a:solidFill>
                <a:latin typeface="MS Serif"/>
              </a:rPr>
              <a:t>Стіни</a:t>
            </a:r>
            <a:r>
              <a:rPr lang="ru-RU" b="1" dirty="0">
                <a:solidFill>
                  <a:srgbClr val="000000"/>
                </a:solidFill>
                <a:latin typeface="MS Serif"/>
              </a:rPr>
              <a:t/>
            </a:r>
            <a:br>
              <a:rPr lang="ru-RU" b="1" dirty="0">
                <a:solidFill>
                  <a:srgbClr val="000000"/>
                </a:solidFill>
                <a:latin typeface="MS Serif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B2138C8-5785-4EA0-877B-FA6BE1994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3673"/>
            <a:ext cx="10823448" cy="4809183"/>
          </a:xfrm>
        </p:spPr>
        <p:txBody>
          <a:bodyPr/>
          <a:lstStyle/>
          <a:p>
            <a:pPr algn="just" fontAlgn="base">
              <a:buNone/>
            </a:pPr>
            <a:r>
              <a:rPr lang="ru-RU" sz="3200" b="0" i="0" dirty="0" smtClean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         Один </a:t>
            </a:r>
            <a:r>
              <a:rPr lang="ru-RU" sz="32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з </a:t>
            </a:r>
            <a:r>
              <a:rPr lang="ru-RU" sz="32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найдієвіших</a:t>
            </a:r>
            <a:r>
              <a:rPr lang="ru-RU" sz="32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32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прийомів</a:t>
            </a:r>
            <a:r>
              <a:rPr lang="ru-RU" sz="32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, як </a:t>
            </a:r>
            <a:r>
              <a:rPr lang="ru-RU" sz="32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підвищити</a:t>
            </a:r>
            <a:r>
              <a:rPr lang="ru-RU" sz="32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32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енергоефективність</a:t>
            </a:r>
            <a:r>
              <a:rPr lang="ru-RU" sz="32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32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будинку</a:t>
            </a:r>
            <a:r>
              <a:rPr lang="ru-RU" sz="32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, </a:t>
            </a:r>
            <a:r>
              <a:rPr lang="ru-RU" sz="32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адже</a:t>
            </a:r>
            <a:r>
              <a:rPr lang="ru-RU" sz="32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3200" b="0" i="1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через </a:t>
            </a:r>
            <a:r>
              <a:rPr lang="ru-RU" sz="3200" b="0" i="1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стіни</a:t>
            </a:r>
            <a:r>
              <a:rPr lang="ru-RU" sz="3200" b="0" i="1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3200" b="0" i="1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відбувається</a:t>
            </a:r>
            <a:r>
              <a:rPr lang="ru-RU" sz="3200" b="0" i="1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3200" b="0" i="1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втрата</a:t>
            </a:r>
            <a:r>
              <a:rPr lang="ru-RU" sz="3200" b="0" i="1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3200" b="0" i="1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від</a:t>
            </a:r>
            <a:r>
              <a:rPr lang="ru-RU" sz="3200" b="0" i="1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25 до 40 </a:t>
            </a:r>
            <a:r>
              <a:rPr lang="ru-RU" sz="3200" b="0" i="1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відсотків</a:t>
            </a:r>
            <a:r>
              <a:rPr lang="ru-RU" sz="3200" b="0" i="1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тепла.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7C0FC3-FDF7-437D-8942-C3AA21E0A98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56243" y="2634973"/>
            <a:ext cx="6096000" cy="406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4C19E9C-475D-4995-8964-3DCCA1CD573D}"/>
              </a:ext>
            </a:extLst>
          </p:cNvPr>
          <p:cNvSpPr txBox="1"/>
          <p:nvPr/>
        </p:nvSpPr>
        <p:spPr>
          <a:xfrm>
            <a:off x="237334" y="2359332"/>
            <a:ext cx="552615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363" algn="l" fontAlgn="base"/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При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цьому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шар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утеплення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необхідно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встановлювати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зовні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–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це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зміщує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точку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промерзання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знижує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тепловтрати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. </a:t>
            </a:r>
          </a:p>
          <a:p>
            <a:pPr indent="360363" algn="l" fontAlgn="base"/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Для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облицювання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можуть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використовуватися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мінераловатні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(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базальтова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або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кам’яна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вата, шлаковата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або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скловата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)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або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полістирольні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(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полістирол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або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пінопласт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S Serif"/>
              </a:rPr>
              <a:t>)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MS Serif"/>
              </a:rPr>
              <a:t>матеріали</a:t>
            </a:r>
            <a:endParaRPr lang="ru-RU" sz="2400" b="0" i="0" dirty="0">
              <a:solidFill>
                <a:srgbClr val="000000"/>
              </a:solidFill>
              <a:effectLst/>
              <a:latin typeface="MS Serif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926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653F93-50A3-4FA0-A615-5F973128D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13" y="219588"/>
            <a:ext cx="11728174" cy="1609344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000000"/>
                </a:solidFill>
                <a:latin typeface="MS Serif"/>
              </a:rPr>
              <a:t>Вікна</a:t>
            </a:r>
            <a:r>
              <a:rPr lang="ru-RU" b="1" dirty="0">
                <a:solidFill>
                  <a:srgbClr val="000000"/>
                </a:solidFill>
                <a:latin typeface="MS Serif"/>
              </a:rPr>
              <a:t/>
            </a:r>
            <a:br>
              <a:rPr lang="ru-RU" b="1" dirty="0">
                <a:solidFill>
                  <a:srgbClr val="000000"/>
                </a:solidFill>
                <a:latin typeface="MS Serif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0E284F7-EEF7-4E15-BBE4-3B9587B0F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24260"/>
            <a:ext cx="11840816" cy="5234808"/>
          </a:xfrm>
        </p:spPr>
        <p:txBody>
          <a:bodyPr/>
          <a:lstStyle/>
          <a:p>
            <a:pPr algn="l" fontAlgn="base">
              <a:buNone/>
            </a:pPr>
            <a:r>
              <a:rPr lang="ru-RU" sz="3200" b="0" i="0" dirty="0" smtClean="0">
                <a:solidFill>
                  <a:srgbClr val="000000"/>
                </a:solidFill>
                <a:effectLst/>
                <a:latin typeface="MS Serif"/>
              </a:rPr>
              <a:t>     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MS Serif"/>
              </a:rPr>
              <a:t>Загальноприйнята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практика, яка себе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відмінно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зарекомендувала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–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встановлення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металопластикових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енергозберігаючих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вікон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.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Використання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багатокамерних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конструкцій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дозволяє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мінімізувати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повітрообмін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між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приміщенням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і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зовнішнім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середовищем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і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пов’язані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 з ним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MS Serif"/>
              </a:rPr>
              <a:t>тепловтрати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MS Serif"/>
              </a:rPr>
              <a:t>. 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4195A21-A820-4258-8EFD-62F793E43E8E}"/>
              </a:ext>
            </a:extLst>
          </p:cNvPr>
          <p:cNvSpPr txBox="1"/>
          <p:nvPr/>
        </p:nvSpPr>
        <p:spPr>
          <a:xfrm>
            <a:off x="4760844" y="3305336"/>
            <a:ext cx="682155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2800" b="0" i="0" dirty="0">
                <a:solidFill>
                  <a:srgbClr val="000000"/>
                </a:solidFill>
                <a:effectLst/>
                <a:latin typeface="MS Serif"/>
              </a:rPr>
              <a:t>Установка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MS Serif"/>
              </a:rPr>
              <a:t>енергозберігаючих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MS Serif"/>
              </a:rPr>
              <a:t>вікон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MS Serif"/>
              </a:rPr>
              <a:t>дозволяє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MS Serif"/>
              </a:rPr>
              <a:t>знизити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MS Serif"/>
              </a:rPr>
              <a:t>тепловтрати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MS Serif"/>
              </a:rPr>
              <a:t> на 15 – 20%. </a:t>
            </a:r>
          </a:p>
          <a:p>
            <a:pPr algn="l" fontAlgn="base"/>
            <a:r>
              <a:rPr lang="ru-RU" sz="2800" b="0" i="0" dirty="0">
                <a:solidFill>
                  <a:srgbClr val="000000"/>
                </a:solidFill>
                <a:effectLst/>
                <a:latin typeface="MS Serif"/>
              </a:rPr>
              <a:t>При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MS Serif"/>
              </a:rPr>
              <a:t>цьому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MS Serif"/>
              </a:rPr>
              <a:t>важливо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MS Serif"/>
              </a:rPr>
              <a:t> не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MS Serif"/>
              </a:rPr>
              <a:t>тільки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MS Serif"/>
              </a:rPr>
              <a:t>вибрати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MS Serif"/>
              </a:rPr>
              <a:t>якісний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MS Serif"/>
              </a:rPr>
              <a:t>склопакет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MS Serif"/>
              </a:rPr>
              <a:t>, але і правильно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MS Serif"/>
              </a:rPr>
              <a:t>його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MS Serif"/>
              </a:rPr>
              <a:t>встановити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MS Serif"/>
              </a:rPr>
              <a:t>,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MS Serif"/>
              </a:rPr>
              <a:t>щоб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MS Serif"/>
              </a:rPr>
              <a:t>уникнути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MS Serif"/>
              </a:rPr>
              <a:t>втрат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MS Serif"/>
              </a:rPr>
              <a:t> тепла,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MS Serif"/>
              </a:rPr>
              <a:t>викликаних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MS Serif"/>
              </a:rPr>
              <a:t>неправильним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MS Serif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MS Serif"/>
              </a:rPr>
              <a:t>монтажем</a:t>
            </a:r>
            <a:endParaRPr lang="ru-RU" sz="2800" b="0" i="0" dirty="0">
              <a:solidFill>
                <a:srgbClr val="000000"/>
              </a:solidFill>
              <a:effectLst/>
              <a:latin typeface="MS Serif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CC95FE8-460C-4B3E-898F-1B7C56B418D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82384"/>
            <a:ext cx="4744163" cy="28812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098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D6E21C-941A-4432-ADB4-F96FE17D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0"/>
            <a:ext cx="10836700" cy="1609344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000000"/>
                </a:solidFill>
                <a:latin typeface="MS Serif"/>
              </a:rPr>
              <a:t>Вентиляція</a:t>
            </a:r>
            <a:r>
              <a:rPr lang="ru-RU" b="1" dirty="0">
                <a:solidFill>
                  <a:srgbClr val="000000"/>
                </a:solidFill>
                <a:latin typeface="MS Serif"/>
              </a:rPr>
              <a:t/>
            </a:r>
            <a:br>
              <a:rPr lang="ru-RU" b="1" dirty="0">
                <a:solidFill>
                  <a:srgbClr val="000000"/>
                </a:solidFill>
                <a:latin typeface="MS Serif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B6810DB-324B-41D0-A743-4ECA0531B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04672"/>
            <a:ext cx="12032974" cy="4050792"/>
          </a:xfrm>
        </p:spPr>
        <p:txBody>
          <a:bodyPr>
            <a:normAutofit/>
          </a:bodyPr>
          <a:lstStyle/>
          <a:p>
            <a:pPr algn="l" fontAlgn="base">
              <a:buNone/>
            </a:pPr>
            <a:r>
              <a:rPr lang="ru-RU" sz="3200" b="0" i="0" dirty="0" smtClean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    Заходи</a:t>
            </a:r>
            <a:r>
              <a:rPr lang="ru-RU" sz="32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, </a:t>
            </a:r>
            <a:r>
              <a:rPr lang="ru-RU" sz="32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які</a:t>
            </a:r>
            <a:r>
              <a:rPr lang="ru-RU" sz="32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32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дозволяють</a:t>
            </a:r>
            <a:r>
              <a:rPr lang="ru-RU" sz="32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32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поліпшити</a:t>
            </a:r>
            <a:r>
              <a:rPr lang="ru-RU" sz="32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32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енергоефективність</a:t>
            </a:r>
            <a:r>
              <a:rPr lang="ru-RU" sz="32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32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будинку</a:t>
            </a:r>
            <a:r>
              <a:rPr lang="ru-RU" sz="32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, практично </a:t>
            </a:r>
            <a:r>
              <a:rPr lang="ru-RU" sz="32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зводять</a:t>
            </a:r>
            <a:r>
              <a:rPr lang="ru-RU" sz="32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до нуля </a:t>
            </a:r>
            <a:r>
              <a:rPr lang="ru-RU" sz="32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природний</a:t>
            </a:r>
            <a:r>
              <a:rPr lang="ru-RU" sz="32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32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повітрообмін</a:t>
            </a:r>
            <a:r>
              <a:rPr lang="ru-RU" sz="32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. Тому </a:t>
            </a:r>
            <a:r>
              <a:rPr lang="ru-RU" sz="3200" b="0" i="1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в </a:t>
            </a:r>
            <a:r>
              <a:rPr lang="ru-RU" sz="3200" b="0" i="1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сучасних</a:t>
            </a:r>
            <a:r>
              <a:rPr lang="ru-RU" sz="3200" b="0" i="1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3200" b="0" i="1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енергоефективних</a:t>
            </a:r>
            <a:r>
              <a:rPr lang="ru-RU" sz="3200" b="0" i="1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3200" b="0" i="1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будинках</a:t>
            </a:r>
            <a:r>
              <a:rPr lang="ru-RU" sz="3200" b="0" i="1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3200" b="0" i="1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значно</a:t>
            </a:r>
            <a:r>
              <a:rPr lang="ru-RU" sz="3200" b="0" i="1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3200" b="0" i="1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зростає</a:t>
            </a:r>
            <a:r>
              <a:rPr lang="ru-RU" sz="3200" b="0" i="1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3200" b="0" i="1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значення</a:t>
            </a:r>
            <a:r>
              <a:rPr lang="ru-RU" sz="3200" b="0" i="1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3200" b="0" i="1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системи</a:t>
            </a:r>
            <a:r>
              <a:rPr lang="ru-RU" sz="3200" b="0" i="1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3200" b="0" i="1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вентиляції</a:t>
            </a:r>
            <a:r>
              <a:rPr lang="ru-RU" sz="3200" b="0" i="1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. 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4EC1BD0-E69E-4116-9B4E-A5FF1064A053}"/>
              </a:ext>
            </a:extLst>
          </p:cNvPr>
          <p:cNvSpPr txBox="1"/>
          <p:nvPr/>
        </p:nvSpPr>
        <p:spPr>
          <a:xfrm>
            <a:off x="291547" y="2567343"/>
            <a:ext cx="6771861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363" algn="just" fontAlgn="base"/>
            <a:r>
              <a:rPr lang="ru-RU" sz="2000" b="1" dirty="0" err="1">
                <a:solidFill>
                  <a:srgbClr val="000000"/>
                </a:solidFill>
                <a:latin typeface="MS Serif"/>
              </a:rPr>
              <a:t>Зодного</a:t>
            </a:r>
            <a:r>
              <a:rPr lang="ru-RU" sz="2000" b="1" dirty="0">
                <a:solidFill>
                  <a:srgbClr val="000000"/>
                </a:solidFill>
                <a:latin typeface="MS Serif"/>
              </a:rPr>
              <a:t> боку, вона повинна </a:t>
            </a:r>
            <a:r>
              <a:rPr lang="ru-RU" sz="2000" b="1" dirty="0" err="1">
                <a:solidFill>
                  <a:srgbClr val="000000"/>
                </a:solidFill>
                <a:latin typeface="MS Serif"/>
              </a:rPr>
              <a:t>забезпечити</a:t>
            </a:r>
            <a:r>
              <a:rPr lang="ru-RU" sz="2000" b="1" dirty="0">
                <a:solidFill>
                  <a:srgbClr val="000000"/>
                </a:solidFill>
                <a:latin typeface="MS Serif"/>
              </a:rPr>
              <a:t> хороший </a:t>
            </a:r>
            <a:r>
              <a:rPr lang="ru-RU" sz="2000" b="1" dirty="0" err="1">
                <a:solidFill>
                  <a:srgbClr val="000000"/>
                </a:solidFill>
                <a:latin typeface="MS Serif"/>
              </a:rPr>
              <a:t>повітрообмін</a:t>
            </a:r>
            <a:r>
              <a:rPr lang="ru-RU" sz="2000" b="1" dirty="0">
                <a:solidFill>
                  <a:srgbClr val="000000"/>
                </a:solidFill>
                <a:latin typeface="MS Serif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MS Serif"/>
              </a:rPr>
              <a:t>забезпечивши</a:t>
            </a:r>
            <a:r>
              <a:rPr lang="ru-RU" sz="2000" b="1" dirty="0">
                <a:solidFill>
                  <a:srgbClr val="000000"/>
                </a:solidFill>
                <a:latin typeface="MS Serif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MS Serif"/>
              </a:rPr>
              <a:t>приплив</a:t>
            </a:r>
            <a:r>
              <a:rPr lang="ru-RU" sz="2000" b="1" dirty="0">
                <a:solidFill>
                  <a:srgbClr val="000000"/>
                </a:solidFill>
                <a:latin typeface="MS Serif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MS Serif"/>
              </a:rPr>
              <a:t>повітря</a:t>
            </a:r>
            <a:r>
              <a:rPr lang="ru-RU" sz="2000" b="1" dirty="0">
                <a:solidFill>
                  <a:srgbClr val="000000"/>
                </a:solidFill>
                <a:latin typeface="MS Serif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MS Serif"/>
              </a:rPr>
              <a:t>багатого</a:t>
            </a:r>
            <a:r>
              <a:rPr lang="ru-RU" sz="2000" b="1" dirty="0">
                <a:solidFill>
                  <a:srgbClr val="000000"/>
                </a:solidFill>
                <a:latin typeface="MS Serif"/>
              </a:rPr>
              <a:t> киснем, і </a:t>
            </a:r>
            <a:r>
              <a:rPr lang="ru-RU" sz="2000" b="1" dirty="0" err="1">
                <a:solidFill>
                  <a:srgbClr val="000000"/>
                </a:solidFill>
                <a:latin typeface="MS Serif"/>
              </a:rPr>
              <a:t>видалення</a:t>
            </a:r>
            <a:r>
              <a:rPr lang="ru-RU" sz="2000" b="1" dirty="0">
                <a:solidFill>
                  <a:srgbClr val="000000"/>
                </a:solidFill>
                <a:latin typeface="MS Serif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MS Serif"/>
              </a:rPr>
              <a:t>повітря</a:t>
            </a:r>
            <a:r>
              <a:rPr lang="ru-RU" sz="2000" b="1" dirty="0">
                <a:solidFill>
                  <a:srgbClr val="000000"/>
                </a:solidFill>
                <a:latin typeface="MS Serif"/>
              </a:rPr>
              <a:t> з </a:t>
            </a:r>
            <a:r>
              <a:rPr lang="ru-RU" sz="2000" b="1" dirty="0" err="1">
                <a:solidFill>
                  <a:srgbClr val="000000"/>
                </a:solidFill>
                <a:latin typeface="MS Serif"/>
              </a:rPr>
              <a:t>підвищеним</a:t>
            </a:r>
            <a:r>
              <a:rPr lang="ru-RU" sz="2000" b="1" dirty="0">
                <a:solidFill>
                  <a:srgbClr val="000000"/>
                </a:solidFill>
                <a:latin typeface="MS Serif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MS Serif"/>
              </a:rPr>
              <a:t>вмістом</a:t>
            </a:r>
            <a:r>
              <a:rPr lang="ru-RU" sz="2000" b="1" dirty="0">
                <a:solidFill>
                  <a:srgbClr val="000000"/>
                </a:solidFill>
                <a:latin typeface="MS Serif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MS Serif"/>
              </a:rPr>
              <a:t>вуглекислоти</a:t>
            </a:r>
            <a:r>
              <a:rPr lang="ru-RU" sz="2000" b="1" dirty="0">
                <a:solidFill>
                  <a:srgbClr val="000000"/>
                </a:solidFill>
                <a:latin typeface="MS Serif"/>
              </a:rPr>
              <a:t>. </a:t>
            </a:r>
          </a:p>
          <a:p>
            <a:pPr indent="360363" algn="just" fontAlgn="base"/>
            <a:r>
              <a:rPr lang="ru-RU" sz="2000" b="1" dirty="0">
                <a:solidFill>
                  <a:srgbClr val="000000"/>
                </a:solidFill>
                <a:latin typeface="MS Serif"/>
              </a:rPr>
              <a:t>З </a:t>
            </a:r>
            <a:r>
              <a:rPr lang="ru-RU" sz="2000" b="1" dirty="0" err="1">
                <a:solidFill>
                  <a:srgbClr val="000000"/>
                </a:solidFill>
                <a:latin typeface="MS Serif"/>
              </a:rPr>
              <a:t>іншого</a:t>
            </a:r>
            <a:r>
              <a:rPr lang="ru-RU" sz="2000" b="1" dirty="0">
                <a:solidFill>
                  <a:srgbClr val="000000"/>
                </a:solidFill>
                <a:latin typeface="MS Serif"/>
              </a:rPr>
              <a:t> боку – </a:t>
            </a:r>
            <a:r>
              <a:rPr lang="ru-RU" sz="2000" b="1" dirty="0" err="1">
                <a:solidFill>
                  <a:srgbClr val="000000"/>
                </a:solidFill>
                <a:latin typeface="MS Serif"/>
              </a:rPr>
              <a:t>повітрообмін</a:t>
            </a:r>
            <a:r>
              <a:rPr lang="ru-RU" sz="2000" b="1" dirty="0">
                <a:solidFill>
                  <a:srgbClr val="000000"/>
                </a:solidFill>
                <a:latin typeface="MS Serif"/>
              </a:rPr>
              <a:t> повинен </a:t>
            </a:r>
            <a:r>
              <a:rPr lang="ru-RU" sz="2000" b="1" dirty="0" err="1">
                <a:solidFill>
                  <a:srgbClr val="000000"/>
                </a:solidFill>
                <a:latin typeface="MS Serif"/>
              </a:rPr>
              <a:t>супроводжуватися</a:t>
            </a:r>
            <a:r>
              <a:rPr lang="ru-RU" sz="2000" b="1" dirty="0">
                <a:solidFill>
                  <a:srgbClr val="000000"/>
                </a:solidFill>
                <a:latin typeface="MS Serif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MS Serif"/>
              </a:rPr>
              <a:t>мінімальними</a:t>
            </a:r>
            <a:r>
              <a:rPr lang="ru-RU" sz="2000" b="1" dirty="0">
                <a:solidFill>
                  <a:srgbClr val="000000"/>
                </a:solidFill>
                <a:latin typeface="MS Serif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MS Serif"/>
              </a:rPr>
              <a:t>втратами</a:t>
            </a:r>
            <a:r>
              <a:rPr lang="ru-RU" sz="2000" b="1" dirty="0">
                <a:solidFill>
                  <a:srgbClr val="000000"/>
                </a:solidFill>
                <a:latin typeface="MS Serif"/>
              </a:rPr>
              <a:t> тепла. </a:t>
            </a:r>
          </a:p>
          <a:p>
            <a:pPr indent="360363" algn="just" fontAlgn="base"/>
            <a:r>
              <a:rPr lang="ru-RU" sz="2000" b="1" dirty="0">
                <a:solidFill>
                  <a:srgbClr val="000000"/>
                </a:solidFill>
                <a:latin typeface="MS Serif"/>
              </a:rPr>
              <a:t>Для </a:t>
            </a:r>
            <a:r>
              <a:rPr lang="ru-RU" sz="2000" b="1" dirty="0" err="1">
                <a:solidFill>
                  <a:srgbClr val="000000"/>
                </a:solidFill>
                <a:latin typeface="MS Serif"/>
              </a:rPr>
              <a:t>цього</a:t>
            </a:r>
            <a:r>
              <a:rPr lang="ru-RU" sz="2000" b="1" dirty="0">
                <a:solidFill>
                  <a:srgbClr val="000000"/>
                </a:solidFill>
                <a:latin typeface="MS Serif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MS Serif"/>
              </a:rPr>
              <a:t>використовуються</a:t>
            </a:r>
            <a:r>
              <a:rPr lang="ru-RU" sz="2000" b="1" dirty="0">
                <a:solidFill>
                  <a:srgbClr val="000000"/>
                </a:solidFill>
                <a:latin typeface="MS Serif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MS Serif"/>
              </a:rPr>
              <a:t>спеціальні</a:t>
            </a:r>
            <a:r>
              <a:rPr lang="ru-RU" sz="2000" b="1" dirty="0">
                <a:solidFill>
                  <a:srgbClr val="000000"/>
                </a:solidFill>
                <a:latin typeface="MS Serif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MS Serif"/>
              </a:rPr>
              <a:t>системи</a:t>
            </a:r>
            <a:r>
              <a:rPr lang="ru-RU" sz="2000" b="1" dirty="0">
                <a:solidFill>
                  <a:srgbClr val="000000"/>
                </a:solidFill>
                <a:latin typeface="MS Serif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MS Serif"/>
              </a:rPr>
              <a:t>примусової</a:t>
            </a:r>
            <a:r>
              <a:rPr lang="ru-RU" sz="2000" b="1" dirty="0">
                <a:solidFill>
                  <a:srgbClr val="000000"/>
                </a:solidFill>
                <a:latin typeface="MS Serif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MS Serif"/>
              </a:rPr>
              <a:t>вентиляції</a:t>
            </a:r>
            <a:r>
              <a:rPr lang="ru-RU" sz="2000" b="1" dirty="0">
                <a:solidFill>
                  <a:srgbClr val="000000"/>
                </a:solidFill>
                <a:latin typeface="MS Serif"/>
              </a:rPr>
              <a:t> з </a:t>
            </a:r>
            <a:r>
              <a:rPr lang="ru-RU" sz="2000" b="1" dirty="0" err="1">
                <a:solidFill>
                  <a:srgbClr val="000000"/>
                </a:solidFill>
                <a:latin typeface="MS Serif"/>
              </a:rPr>
              <a:t>рекупераційними</a:t>
            </a:r>
            <a:r>
              <a:rPr lang="ru-RU" sz="2000" b="1" dirty="0">
                <a:solidFill>
                  <a:srgbClr val="000000"/>
                </a:solidFill>
                <a:latin typeface="MS Serif"/>
              </a:rPr>
              <a:t> установками. </a:t>
            </a:r>
            <a:r>
              <a:rPr lang="ru-RU" sz="2000" b="1" dirty="0" err="1">
                <a:solidFill>
                  <a:srgbClr val="000000"/>
                </a:solidFill>
                <a:latin typeface="MS Serif"/>
              </a:rPr>
              <a:t>Взимку</a:t>
            </a:r>
            <a:r>
              <a:rPr lang="ru-RU" sz="2000" b="1" dirty="0">
                <a:solidFill>
                  <a:srgbClr val="000000"/>
                </a:solidFill>
                <a:latin typeface="MS Serif"/>
              </a:rPr>
              <a:t> вони </a:t>
            </a:r>
            <a:r>
              <a:rPr lang="ru-RU" sz="2000" b="1" dirty="0" err="1">
                <a:solidFill>
                  <a:srgbClr val="000000"/>
                </a:solidFill>
                <a:latin typeface="MS Serif"/>
              </a:rPr>
              <a:t>дозволяють</a:t>
            </a:r>
            <a:r>
              <a:rPr lang="ru-RU" sz="2000" b="1" dirty="0">
                <a:solidFill>
                  <a:srgbClr val="000000"/>
                </a:solidFill>
                <a:latin typeface="MS Serif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MS Serif"/>
              </a:rPr>
              <a:t>підігрівати</a:t>
            </a:r>
            <a:r>
              <a:rPr lang="ru-RU" sz="2000" b="1" dirty="0">
                <a:solidFill>
                  <a:srgbClr val="000000"/>
                </a:solidFill>
                <a:latin typeface="MS Serif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MS Serif"/>
              </a:rPr>
              <a:t>повітря</a:t>
            </a:r>
            <a:r>
              <a:rPr lang="ru-RU" sz="2000" b="1" dirty="0">
                <a:solidFill>
                  <a:srgbClr val="000000"/>
                </a:solidFill>
                <a:latin typeface="MS Serif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MS Serif"/>
              </a:rPr>
              <a:t>що</a:t>
            </a:r>
            <a:r>
              <a:rPr lang="ru-RU" sz="2000" b="1" dirty="0">
                <a:solidFill>
                  <a:srgbClr val="000000"/>
                </a:solidFill>
                <a:latin typeface="MS Serif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MS Serif"/>
              </a:rPr>
              <a:t>надходить</a:t>
            </a:r>
            <a:r>
              <a:rPr lang="ru-RU" sz="2000" b="1" dirty="0">
                <a:solidFill>
                  <a:srgbClr val="000000"/>
                </a:solidFill>
                <a:latin typeface="MS Serif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MS Serif"/>
              </a:rPr>
              <a:t>ззовні</a:t>
            </a:r>
            <a:r>
              <a:rPr lang="ru-RU" sz="2000" b="1" dirty="0">
                <a:solidFill>
                  <a:srgbClr val="000000"/>
                </a:solidFill>
                <a:latin typeface="MS Serif"/>
              </a:rPr>
              <a:t>, а </a:t>
            </a:r>
            <a:r>
              <a:rPr lang="ru-RU" sz="2000" b="1" dirty="0" err="1">
                <a:solidFill>
                  <a:srgbClr val="000000"/>
                </a:solidFill>
                <a:latin typeface="MS Serif"/>
              </a:rPr>
              <a:t>влітку</a:t>
            </a:r>
            <a:r>
              <a:rPr lang="ru-RU" sz="2000" b="1" dirty="0">
                <a:solidFill>
                  <a:srgbClr val="000000"/>
                </a:solidFill>
                <a:latin typeface="MS Serif"/>
              </a:rPr>
              <a:t> – </a:t>
            </a:r>
            <a:r>
              <a:rPr lang="ru-RU" sz="2000" b="1" dirty="0" err="1">
                <a:solidFill>
                  <a:srgbClr val="000000"/>
                </a:solidFill>
                <a:latin typeface="MS Serif"/>
              </a:rPr>
              <a:t>охолоджують</a:t>
            </a:r>
            <a:r>
              <a:rPr lang="ru-RU" sz="2000" b="1" dirty="0">
                <a:solidFill>
                  <a:srgbClr val="000000"/>
                </a:solidFill>
                <a:latin typeface="MS Serif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MS Serif"/>
              </a:rPr>
              <a:t>його</a:t>
            </a:r>
            <a:r>
              <a:rPr lang="ru-RU" sz="2000" b="1" dirty="0">
                <a:solidFill>
                  <a:srgbClr val="000000"/>
                </a:solidFill>
                <a:latin typeface="MS Serif"/>
              </a:rPr>
              <a:t>.</a:t>
            </a:r>
          </a:p>
          <a:p>
            <a:pPr algn="l" fontAlgn="base"/>
            <a:endParaRPr lang="ru-RU" sz="1800" b="0" i="0" dirty="0">
              <a:solidFill>
                <a:srgbClr val="000000"/>
              </a:solidFill>
              <a:effectLst/>
              <a:latin typeface="MS Serif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AAA2C36-6099-4794-A977-CE430AD6A56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4955" y="2414016"/>
            <a:ext cx="4134680" cy="39555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02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99BD4A9-1C99-46E0-A6E6-F3FFB4C61A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4987" y="1274716"/>
            <a:ext cx="6087583" cy="518571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BD0622-1407-47D3-AFAA-648110D05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159026"/>
            <a:ext cx="10770439" cy="19349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err="1">
                <a:solidFill>
                  <a:srgbClr val="000000"/>
                </a:solidFill>
                <a:latin typeface="MS Serif"/>
              </a:rPr>
              <a:t>Зниження</a:t>
            </a:r>
            <a:r>
              <a:rPr lang="ru-RU" sz="4900" b="1" dirty="0">
                <a:solidFill>
                  <a:srgbClr val="000000"/>
                </a:solidFill>
                <a:latin typeface="MS Serif"/>
              </a:rPr>
              <a:t> </a:t>
            </a:r>
            <a:r>
              <a:rPr lang="ru-RU" sz="4900" b="1" dirty="0" err="1">
                <a:solidFill>
                  <a:srgbClr val="000000"/>
                </a:solidFill>
                <a:latin typeface="MS Serif"/>
              </a:rPr>
              <a:t>електроспоживання</a:t>
            </a:r>
            <a:r>
              <a:rPr lang="ru-RU" b="1" dirty="0">
                <a:solidFill>
                  <a:srgbClr val="000000"/>
                </a:solidFill>
                <a:latin typeface="MS Serif"/>
              </a:rPr>
              <a:t/>
            </a:r>
            <a:br>
              <a:rPr lang="ru-RU" b="1" dirty="0">
                <a:solidFill>
                  <a:srgbClr val="000000"/>
                </a:solidFill>
                <a:latin typeface="MS Serif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D922A51-F124-4A0A-A77E-9BAA2CC67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960" y="1316183"/>
            <a:ext cx="11784761" cy="5382792"/>
          </a:xfrm>
        </p:spPr>
        <p:txBody>
          <a:bodyPr>
            <a:normAutofit fontScale="92500"/>
          </a:bodyPr>
          <a:lstStyle/>
          <a:p>
            <a:pPr algn="l" fontAlgn="base"/>
            <a:r>
              <a:rPr lang="ru-RU" sz="35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Тут можна </a:t>
            </a:r>
            <a:r>
              <a:rPr lang="ru-RU" sz="35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виділити</a:t>
            </a:r>
            <a:r>
              <a:rPr lang="ru-RU" sz="35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35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відразу</a:t>
            </a:r>
            <a:r>
              <a:rPr lang="ru-RU" sz="35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35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кілька</a:t>
            </a:r>
            <a:r>
              <a:rPr lang="ru-RU" sz="35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35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способів</a:t>
            </a:r>
            <a:r>
              <a:rPr lang="ru-RU" sz="35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, як </a:t>
            </a:r>
            <a:r>
              <a:rPr lang="ru-RU" sz="35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знизити</a:t>
            </a:r>
            <a:r>
              <a:rPr lang="ru-RU" sz="35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35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споживання</a:t>
            </a:r>
            <a:r>
              <a:rPr lang="ru-RU" sz="35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35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електрики</a:t>
            </a:r>
            <a:r>
              <a:rPr lang="ru-RU" sz="35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35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перехід</a:t>
            </a:r>
            <a:r>
              <a:rPr lang="ru-RU" sz="35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на </a:t>
            </a:r>
            <a:r>
              <a:rPr lang="ru-RU" sz="35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багатотарифний</a:t>
            </a:r>
            <a:r>
              <a:rPr lang="ru-RU" sz="35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35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варіант</a:t>
            </a:r>
            <a:r>
              <a:rPr lang="ru-RU" sz="35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оплати – </a:t>
            </a:r>
            <a:r>
              <a:rPr lang="ru-RU" sz="3500" b="0" i="1" u="none" strike="noStrike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нічний</a:t>
            </a:r>
            <a:r>
              <a:rPr lang="ru-RU" sz="3500" b="0" i="1" u="none" strike="noStrike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тариф на </a:t>
            </a:r>
            <a:r>
              <a:rPr lang="ru-RU" sz="3500" b="0" i="1" u="none" strike="noStrike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електрику</a:t>
            </a:r>
            <a:r>
              <a:rPr lang="ru-RU" sz="3500" b="0" i="1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 </a:t>
            </a:r>
            <a:r>
              <a:rPr lang="ru-RU" sz="35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на 50% </a:t>
            </a:r>
            <a:r>
              <a:rPr lang="ru-RU" sz="35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менше</a:t>
            </a:r>
            <a:r>
              <a:rPr lang="ru-RU" sz="35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, </a:t>
            </a:r>
            <a:r>
              <a:rPr lang="ru-RU" sz="35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ніж</a:t>
            </a:r>
            <a:r>
              <a:rPr lang="ru-RU" sz="35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35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денний</a:t>
            </a:r>
            <a:endParaRPr lang="ru-RU" sz="3500" b="0" i="0" dirty="0">
              <a:solidFill>
                <a:schemeClr val="accent3">
                  <a:lumMod val="50000"/>
                </a:schemeClr>
              </a:solidFill>
              <a:effectLst/>
              <a:latin typeface="MS Serif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35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установлення</a:t>
            </a:r>
            <a:r>
              <a:rPr lang="ru-RU" sz="35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35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енергозберігаючого</a:t>
            </a:r>
            <a:r>
              <a:rPr lang="ru-RU" sz="35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35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освітлення</a:t>
            </a:r>
            <a:r>
              <a:rPr lang="ru-RU" sz="35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– </a:t>
            </a:r>
            <a:r>
              <a:rPr lang="ru-RU" sz="35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світлодіодних</a:t>
            </a:r>
            <a:r>
              <a:rPr lang="ru-RU" sz="35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ламп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35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підбір</a:t>
            </a:r>
            <a:r>
              <a:rPr lang="ru-RU" sz="35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35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техніки</a:t>
            </a:r>
            <a:r>
              <a:rPr lang="ru-RU" sz="35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, </a:t>
            </a:r>
            <a:r>
              <a:rPr lang="ru-RU" sz="35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що</a:t>
            </a:r>
            <a:r>
              <a:rPr lang="ru-RU" sz="35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35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має</a:t>
            </a:r>
            <a:r>
              <a:rPr lang="ru-RU" sz="35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35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клас</a:t>
            </a:r>
            <a:r>
              <a:rPr lang="ru-RU" sz="35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35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енергоспоживання</a:t>
            </a:r>
            <a:r>
              <a:rPr lang="ru-RU" sz="35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А </a:t>
            </a:r>
            <a:r>
              <a:rPr lang="ru-RU" sz="35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чи</a:t>
            </a:r>
            <a:r>
              <a:rPr lang="ru-RU" sz="35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А +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35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установка </a:t>
            </a:r>
            <a:r>
              <a:rPr lang="ru-RU" sz="35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датчиків</a:t>
            </a:r>
            <a:r>
              <a:rPr lang="ru-RU" sz="35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руху в </a:t>
            </a:r>
            <a:r>
              <a:rPr lang="ru-RU" sz="35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системі</a:t>
            </a:r>
            <a:r>
              <a:rPr lang="ru-RU" sz="35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35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зовнішнього</a:t>
            </a:r>
            <a:r>
              <a:rPr lang="ru-RU" sz="35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35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освітлення</a:t>
            </a:r>
            <a:endParaRPr lang="ru-RU" sz="3500" b="0" i="0" dirty="0">
              <a:solidFill>
                <a:schemeClr val="accent3">
                  <a:lumMod val="50000"/>
                </a:schemeClr>
              </a:solidFill>
              <a:effectLst/>
              <a:latin typeface="MS Serif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35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перехід</a:t>
            </a:r>
            <a:r>
              <a:rPr lang="ru-RU" sz="35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на </a:t>
            </a:r>
            <a:r>
              <a:rPr lang="ru-RU" sz="35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електрику</a:t>
            </a:r>
            <a:r>
              <a:rPr lang="ru-RU" sz="35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35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власної</a:t>
            </a:r>
            <a:r>
              <a:rPr lang="ru-RU" sz="35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35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генерації</a:t>
            </a:r>
            <a:r>
              <a:rPr lang="ru-RU" sz="35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: установка </a:t>
            </a:r>
            <a:r>
              <a:rPr lang="ru-RU" sz="35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сонячних</a:t>
            </a:r>
            <a:r>
              <a:rPr lang="ru-RU" sz="35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батарей </a:t>
            </a:r>
            <a:r>
              <a:rPr lang="ru-RU" sz="35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або</a:t>
            </a:r>
            <a:r>
              <a:rPr lang="ru-RU" sz="35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 </a:t>
            </a:r>
            <a:r>
              <a:rPr lang="ru-RU" sz="3500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вітрогенераторів</a:t>
            </a:r>
            <a:r>
              <a:rPr lang="ru-RU" sz="3500" b="0" i="0" dirty="0">
                <a:solidFill>
                  <a:schemeClr val="accent3">
                    <a:lumMod val="50000"/>
                  </a:schemeClr>
                </a:solidFill>
                <a:effectLst/>
                <a:latin typeface="MS Serif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6770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93</TotalTime>
  <Words>575</Words>
  <Application>Microsoft Office PowerPoint</Application>
  <PresentationFormat>Произвольный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Дерево</vt:lpstr>
      <vt:lpstr>Енергоефектив-ність будинку:</vt:lpstr>
      <vt:lpstr>Слайд 2</vt:lpstr>
      <vt:lpstr>Слайд 3</vt:lpstr>
      <vt:lpstr>Рішення проблеми, як підвищити енергоефективність будинку</vt:lpstr>
      <vt:lpstr>Як підвищити енергоефективність будинку: основні заходи. </vt:lpstr>
      <vt:lpstr>Стіни </vt:lpstr>
      <vt:lpstr>Вікна </vt:lpstr>
      <vt:lpstr>Вентиляція </vt:lpstr>
      <vt:lpstr>Зниження електроспоживання </vt:lpstr>
      <vt:lpstr>Модернізація системи опалення </vt:lpstr>
      <vt:lpstr>Слайд 11</vt:lpstr>
      <vt:lpstr>Запам'ятай</vt:lpstr>
      <vt:lpstr>Закріплення матеріалу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Енергоефективність будинку:</dc:title>
  <dc:creator>Dell</dc:creator>
  <cp:lastModifiedBy>Пользователь Windows</cp:lastModifiedBy>
  <cp:revision>4</cp:revision>
  <dcterms:created xsi:type="dcterms:W3CDTF">2022-04-23T08:35:52Z</dcterms:created>
  <dcterms:modified xsi:type="dcterms:W3CDTF">2023-01-30T11:41:38Z</dcterms:modified>
</cp:coreProperties>
</file>